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135"/>
  </p:notesMasterIdLst>
  <p:sldIdLst>
    <p:sldId id="2703" r:id="rId10"/>
    <p:sldId id="2024" r:id="rId11"/>
    <p:sldId id="2025" r:id="rId12"/>
    <p:sldId id="2027" r:id="rId13"/>
    <p:sldId id="2028" r:id="rId14"/>
    <p:sldId id="2029" r:id="rId15"/>
    <p:sldId id="2030" r:id="rId16"/>
    <p:sldId id="2031" r:id="rId17"/>
    <p:sldId id="2032" r:id="rId18"/>
    <p:sldId id="2090" r:id="rId19"/>
    <p:sldId id="2034" r:id="rId20"/>
    <p:sldId id="2713" r:id="rId21"/>
    <p:sldId id="2736" r:id="rId22"/>
    <p:sldId id="2725" r:id="rId23"/>
    <p:sldId id="2723" r:id="rId24"/>
    <p:sldId id="2724" r:id="rId25"/>
    <p:sldId id="267" r:id="rId26"/>
    <p:sldId id="2726" r:id="rId27"/>
    <p:sldId id="259" r:id="rId28"/>
    <p:sldId id="270" r:id="rId29"/>
    <p:sldId id="2727" r:id="rId30"/>
    <p:sldId id="2728" r:id="rId31"/>
    <p:sldId id="2729" r:id="rId32"/>
    <p:sldId id="2730" r:id="rId33"/>
    <p:sldId id="2759" r:id="rId34"/>
    <p:sldId id="2731" r:id="rId35"/>
    <p:sldId id="262" r:id="rId36"/>
    <p:sldId id="2732" r:id="rId37"/>
    <p:sldId id="2733" r:id="rId38"/>
    <p:sldId id="2734" r:id="rId39"/>
    <p:sldId id="2757" r:id="rId40"/>
    <p:sldId id="2738" r:id="rId41"/>
    <p:sldId id="2739" r:id="rId42"/>
    <p:sldId id="2740" r:id="rId43"/>
    <p:sldId id="2741" r:id="rId44"/>
    <p:sldId id="2742" r:id="rId45"/>
    <p:sldId id="2743" r:id="rId46"/>
    <p:sldId id="2744" r:id="rId47"/>
    <p:sldId id="2745" r:id="rId48"/>
    <p:sldId id="2746" r:id="rId49"/>
    <p:sldId id="2747" r:id="rId50"/>
    <p:sldId id="2748" r:id="rId51"/>
    <p:sldId id="2749" r:id="rId52"/>
    <p:sldId id="2750" r:id="rId53"/>
    <p:sldId id="2751" r:id="rId54"/>
    <p:sldId id="2752" r:id="rId55"/>
    <p:sldId id="2753" r:id="rId56"/>
    <p:sldId id="2754" r:id="rId57"/>
    <p:sldId id="281" r:id="rId58"/>
    <p:sldId id="2755" r:id="rId59"/>
    <p:sldId id="2756" r:id="rId60"/>
    <p:sldId id="2760" r:id="rId61"/>
    <p:sldId id="314" r:id="rId62"/>
    <p:sldId id="2341" r:id="rId63"/>
    <p:sldId id="2342" r:id="rId64"/>
    <p:sldId id="2711" r:id="rId65"/>
    <p:sldId id="2712" r:id="rId66"/>
    <p:sldId id="288" r:id="rId67"/>
    <p:sldId id="2710" r:id="rId68"/>
    <p:sldId id="2772" r:id="rId69"/>
    <p:sldId id="2773" r:id="rId70"/>
    <p:sldId id="2347" r:id="rId71"/>
    <p:sldId id="2348" r:id="rId72"/>
    <p:sldId id="2702" r:id="rId73"/>
    <p:sldId id="2764" r:id="rId74"/>
    <p:sldId id="269" r:id="rId75"/>
    <p:sldId id="2765" r:id="rId76"/>
    <p:sldId id="2704" r:id="rId77"/>
    <p:sldId id="2766" r:id="rId78"/>
    <p:sldId id="275" r:id="rId79"/>
    <p:sldId id="2771" r:id="rId80"/>
    <p:sldId id="2767" r:id="rId81"/>
    <p:sldId id="2768" r:id="rId82"/>
    <p:sldId id="2774" r:id="rId83"/>
    <p:sldId id="286" r:id="rId84"/>
    <p:sldId id="2769" r:id="rId85"/>
    <p:sldId id="283" r:id="rId86"/>
    <p:sldId id="315" r:id="rId87"/>
    <p:sldId id="284" r:id="rId88"/>
    <p:sldId id="285" r:id="rId89"/>
    <p:sldId id="289" r:id="rId90"/>
    <p:sldId id="323" r:id="rId91"/>
    <p:sldId id="290" r:id="rId92"/>
    <p:sldId id="2705" r:id="rId93"/>
    <p:sldId id="324" r:id="rId94"/>
    <p:sldId id="317" r:id="rId95"/>
    <p:sldId id="291" r:id="rId96"/>
    <p:sldId id="325" r:id="rId97"/>
    <p:sldId id="2763" r:id="rId98"/>
    <p:sldId id="2770" r:id="rId99"/>
    <p:sldId id="298" r:id="rId100"/>
    <p:sldId id="2715" r:id="rId101"/>
    <p:sldId id="2716" r:id="rId102"/>
    <p:sldId id="2717" r:id="rId103"/>
    <p:sldId id="2718" r:id="rId104"/>
    <p:sldId id="2719" r:id="rId105"/>
    <p:sldId id="2720" r:id="rId106"/>
    <p:sldId id="2721" r:id="rId107"/>
    <p:sldId id="2722" r:id="rId108"/>
    <p:sldId id="2707" r:id="rId109"/>
    <p:sldId id="661" r:id="rId110"/>
    <p:sldId id="2761" r:id="rId111"/>
    <p:sldId id="2762" r:id="rId112"/>
    <p:sldId id="292" r:id="rId113"/>
    <p:sldId id="299" r:id="rId114"/>
    <p:sldId id="293" r:id="rId115"/>
    <p:sldId id="294" r:id="rId116"/>
    <p:sldId id="316" r:id="rId117"/>
    <p:sldId id="320" r:id="rId118"/>
    <p:sldId id="2706" r:id="rId119"/>
    <p:sldId id="295" r:id="rId120"/>
    <p:sldId id="2709" r:id="rId121"/>
    <p:sldId id="327" r:id="rId122"/>
    <p:sldId id="297" r:id="rId123"/>
    <p:sldId id="330" r:id="rId124"/>
    <p:sldId id="296" r:id="rId125"/>
    <p:sldId id="326" r:id="rId126"/>
    <p:sldId id="300" r:id="rId127"/>
    <p:sldId id="301" r:id="rId128"/>
    <p:sldId id="304" r:id="rId129"/>
    <p:sldId id="305" r:id="rId130"/>
    <p:sldId id="302" r:id="rId131"/>
    <p:sldId id="328" r:id="rId132"/>
    <p:sldId id="329" r:id="rId133"/>
    <p:sldId id="2708" r:id="rId13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05A08F-3A16-4D02-82FE-3FEA17069B4F}">
          <p14:sldIdLst>
            <p14:sldId id="2703"/>
            <p14:sldId id="2024"/>
            <p14:sldId id="2025"/>
            <p14:sldId id="2027"/>
            <p14:sldId id="2028"/>
            <p14:sldId id="2029"/>
            <p14:sldId id="2030"/>
            <p14:sldId id="2031"/>
            <p14:sldId id="2032"/>
            <p14:sldId id="2090"/>
            <p14:sldId id="2034"/>
            <p14:sldId id="2713"/>
            <p14:sldId id="2736"/>
            <p14:sldId id="2725"/>
            <p14:sldId id="2723"/>
            <p14:sldId id="2724"/>
            <p14:sldId id="267"/>
            <p14:sldId id="2726"/>
            <p14:sldId id="259"/>
            <p14:sldId id="270"/>
            <p14:sldId id="2727"/>
            <p14:sldId id="2728"/>
            <p14:sldId id="2729"/>
            <p14:sldId id="2730"/>
            <p14:sldId id="2759"/>
            <p14:sldId id="2731"/>
            <p14:sldId id="262"/>
            <p14:sldId id="2732"/>
            <p14:sldId id="2733"/>
            <p14:sldId id="2734"/>
            <p14:sldId id="2757"/>
            <p14:sldId id="2738"/>
            <p14:sldId id="2739"/>
            <p14:sldId id="2740"/>
            <p14:sldId id="2741"/>
            <p14:sldId id="2742"/>
            <p14:sldId id="2743"/>
            <p14:sldId id="2744"/>
            <p14:sldId id="2745"/>
            <p14:sldId id="2746"/>
            <p14:sldId id="2747"/>
            <p14:sldId id="2748"/>
            <p14:sldId id="2749"/>
            <p14:sldId id="2750"/>
            <p14:sldId id="2751"/>
            <p14:sldId id="2752"/>
            <p14:sldId id="2753"/>
            <p14:sldId id="2754"/>
            <p14:sldId id="281"/>
            <p14:sldId id="2755"/>
            <p14:sldId id="2756"/>
            <p14:sldId id="2760"/>
            <p14:sldId id="314"/>
            <p14:sldId id="2341"/>
            <p14:sldId id="2342"/>
            <p14:sldId id="2711"/>
            <p14:sldId id="2712"/>
            <p14:sldId id="288"/>
            <p14:sldId id="2710"/>
            <p14:sldId id="2772"/>
            <p14:sldId id="2773"/>
            <p14:sldId id="2347"/>
            <p14:sldId id="2348"/>
            <p14:sldId id="2702"/>
            <p14:sldId id="2764"/>
            <p14:sldId id="269"/>
            <p14:sldId id="2765"/>
            <p14:sldId id="2704"/>
            <p14:sldId id="2766"/>
            <p14:sldId id="275"/>
            <p14:sldId id="2771"/>
            <p14:sldId id="2767"/>
            <p14:sldId id="2768"/>
            <p14:sldId id="2774"/>
            <p14:sldId id="286"/>
            <p14:sldId id="2769"/>
            <p14:sldId id="283"/>
            <p14:sldId id="315"/>
            <p14:sldId id="284"/>
            <p14:sldId id="285"/>
            <p14:sldId id="289"/>
            <p14:sldId id="323"/>
            <p14:sldId id="290"/>
            <p14:sldId id="2705"/>
            <p14:sldId id="324"/>
            <p14:sldId id="317"/>
            <p14:sldId id="291"/>
            <p14:sldId id="325"/>
            <p14:sldId id="2763"/>
            <p14:sldId id="2770"/>
            <p14:sldId id="298"/>
            <p14:sldId id="2715"/>
            <p14:sldId id="2716"/>
            <p14:sldId id="2717"/>
            <p14:sldId id="2718"/>
            <p14:sldId id="2719"/>
            <p14:sldId id="2720"/>
            <p14:sldId id="2721"/>
            <p14:sldId id="2722"/>
            <p14:sldId id="2707"/>
            <p14:sldId id="661"/>
            <p14:sldId id="2761"/>
            <p14:sldId id="2762"/>
            <p14:sldId id="292"/>
            <p14:sldId id="299"/>
            <p14:sldId id="293"/>
            <p14:sldId id="294"/>
            <p14:sldId id="316"/>
            <p14:sldId id="320"/>
            <p14:sldId id="2706"/>
            <p14:sldId id="295"/>
            <p14:sldId id="2709"/>
            <p14:sldId id="327"/>
            <p14:sldId id="297"/>
            <p14:sldId id="330"/>
            <p14:sldId id="296"/>
            <p14:sldId id="326"/>
            <p14:sldId id="300"/>
            <p14:sldId id="301"/>
            <p14:sldId id="304"/>
            <p14:sldId id="305"/>
            <p14:sldId id="302"/>
            <p14:sldId id="328"/>
            <p14:sldId id="329"/>
            <p14:sldId id="27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00"/>
    <a:srgbClr val="00FF00"/>
    <a:srgbClr val="008080"/>
    <a:srgbClr val="009999"/>
    <a:srgbClr val="00CC66"/>
    <a:srgbClr val="00CC99"/>
    <a:srgbClr val="996633"/>
    <a:srgbClr val="CC3300"/>
    <a:srgbClr val="385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07" d="100"/>
          <a:sy n="107" d="100"/>
        </p:scale>
        <p:origin x="672" y="78"/>
      </p:cViewPr>
      <p:guideLst/>
    </p:cSldViewPr>
  </p:slideViewPr>
  <p:notesTextViewPr>
    <p:cViewPr>
      <p:scale>
        <a:sx n="1" d="1"/>
        <a:sy n="1" d="1"/>
      </p:scale>
      <p:origin x="0" y="0"/>
    </p:cViewPr>
  </p:notesTextViewPr>
  <p:sorterViewPr>
    <p:cViewPr varScale="1">
      <p:scale>
        <a:sx n="100" d="100"/>
        <a:sy n="100" d="100"/>
      </p:scale>
      <p:origin x="0" y="-26082"/>
    </p:cViewPr>
  </p:sorterViewPr>
  <p:notesViewPr>
    <p:cSldViewPr snapToGrid="0">
      <p:cViewPr varScale="1">
        <p:scale>
          <a:sx n="80" d="100"/>
          <a:sy n="80" d="100"/>
        </p:scale>
        <p:origin x="3042" y="11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theme" Target="theme/theme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tableStyles" Target="tableStyle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notesMaster" Target="notesMasters/notes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20BBBA8-5816-49A4-91C8-FEDDCB23687A}" type="datetimeFigureOut">
              <a:rPr lang="en-US" smtClean="0"/>
              <a:t>9/25/2024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5F3BF4A-35C8-42A6-A1C6-3C87671A8FD3}" type="slidenum">
              <a:rPr lang="en-US" smtClean="0"/>
              <a:t>‹#›</a:t>
            </a:fld>
            <a:endParaRPr lang="en-US"/>
          </a:p>
        </p:txBody>
      </p:sp>
    </p:spTree>
    <p:extLst>
      <p:ext uri="{BB962C8B-B14F-4D97-AF65-F5344CB8AC3E}">
        <p14:creationId xmlns:p14="http://schemas.microsoft.com/office/powerpoint/2010/main" val="312156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urier New" pitchFamily="49" charset="0"/>
              </a:defRPr>
            </a:lvl1pPr>
            <a:lvl2pPr marL="751452" indent="-289020" eaLnBrk="0" hangingPunct="0">
              <a:defRPr sz="2400">
                <a:solidFill>
                  <a:schemeClr val="tx1"/>
                </a:solidFill>
                <a:latin typeface="Courier New" pitchFamily="49" charset="0"/>
              </a:defRPr>
            </a:lvl2pPr>
            <a:lvl3pPr marL="1156081" indent="-231216" eaLnBrk="0" hangingPunct="0">
              <a:defRPr sz="2400">
                <a:solidFill>
                  <a:schemeClr val="tx1"/>
                </a:solidFill>
                <a:latin typeface="Courier New" pitchFamily="49" charset="0"/>
              </a:defRPr>
            </a:lvl3pPr>
            <a:lvl4pPr marL="1618512" indent="-231216" eaLnBrk="0" hangingPunct="0">
              <a:defRPr sz="2400">
                <a:solidFill>
                  <a:schemeClr val="tx1"/>
                </a:solidFill>
                <a:latin typeface="Courier New" pitchFamily="49" charset="0"/>
              </a:defRPr>
            </a:lvl4pPr>
            <a:lvl5pPr marL="2080946" indent="-231216" eaLnBrk="0" hangingPunct="0">
              <a:defRPr sz="2400">
                <a:solidFill>
                  <a:schemeClr val="tx1"/>
                </a:solidFill>
                <a:latin typeface="Courier New" pitchFamily="49" charset="0"/>
              </a:defRPr>
            </a:lvl5pPr>
            <a:lvl6pPr marL="2543377" indent="-231216" eaLnBrk="0" fontAlgn="base" hangingPunct="0">
              <a:spcBef>
                <a:spcPct val="0"/>
              </a:spcBef>
              <a:spcAft>
                <a:spcPct val="0"/>
              </a:spcAft>
              <a:defRPr sz="2400">
                <a:solidFill>
                  <a:schemeClr val="tx1"/>
                </a:solidFill>
                <a:latin typeface="Courier New" pitchFamily="49" charset="0"/>
              </a:defRPr>
            </a:lvl6pPr>
            <a:lvl7pPr marL="3005809" indent="-231216" eaLnBrk="0" fontAlgn="base" hangingPunct="0">
              <a:spcBef>
                <a:spcPct val="0"/>
              </a:spcBef>
              <a:spcAft>
                <a:spcPct val="0"/>
              </a:spcAft>
              <a:defRPr sz="2400">
                <a:solidFill>
                  <a:schemeClr val="tx1"/>
                </a:solidFill>
                <a:latin typeface="Courier New" pitchFamily="49" charset="0"/>
              </a:defRPr>
            </a:lvl7pPr>
            <a:lvl8pPr marL="3468242" indent="-231216" eaLnBrk="0" fontAlgn="base" hangingPunct="0">
              <a:spcBef>
                <a:spcPct val="0"/>
              </a:spcBef>
              <a:spcAft>
                <a:spcPct val="0"/>
              </a:spcAft>
              <a:defRPr sz="2400">
                <a:solidFill>
                  <a:schemeClr val="tx1"/>
                </a:solidFill>
                <a:latin typeface="Courier New" pitchFamily="49" charset="0"/>
              </a:defRPr>
            </a:lvl8pPr>
            <a:lvl9pPr marL="3930674" indent="-231216" eaLnBrk="0" fontAlgn="base" hangingPunct="0">
              <a:spcBef>
                <a:spcPct val="0"/>
              </a:spcBef>
              <a:spcAft>
                <a:spcPct val="0"/>
              </a:spcAft>
              <a:defRPr sz="2400">
                <a:solidFill>
                  <a:schemeClr val="tx1"/>
                </a:solidFill>
                <a:latin typeface="Courier New" pitchFamily="49"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D162319B-AE36-4E9A-86C0-60906F14719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6035" name="Rectangle 2"/>
          <p:cNvSpPr>
            <a:spLocks noGrp="1" noRot="1" noChangeAspect="1" noChangeArrowheads="1" noTextEdit="1"/>
          </p:cNvSpPr>
          <p:nvPr>
            <p:ph type="sldImg"/>
          </p:nvPr>
        </p:nvSpPr>
        <p:spPr>
          <a:ln/>
        </p:spPr>
      </p:sp>
      <p:sp>
        <p:nvSpPr>
          <p:cNvPr id="556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Hello My name is Ted Perkins</a:t>
            </a:r>
          </a:p>
        </p:txBody>
      </p:sp>
    </p:spTree>
    <p:extLst>
      <p:ext uri="{BB962C8B-B14F-4D97-AF65-F5344CB8AC3E}">
        <p14:creationId xmlns:p14="http://schemas.microsoft.com/office/powerpoint/2010/main" val="24177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800100" y="1212850"/>
            <a:ext cx="5821363" cy="3275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4948" indent="-305749">
              <a:defRPr>
                <a:solidFill>
                  <a:schemeClr val="tx1"/>
                </a:solidFill>
                <a:latin typeface="Arial" panose="020B0604020202020204" pitchFamily="34" charset="0"/>
                <a:cs typeface="Arial" panose="020B0604020202020204" pitchFamily="34" charset="0"/>
              </a:defRPr>
            </a:lvl2pPr>
            <a:lvl3pPr marL="1222999" indent="-244600">
              <a:defRPr>
                <a:solidFill>
                  <a:schemeClr val="tx1"/>
                </a:solidFill>
                <a:latin typeface="Arial" panose="020B0604020202020204" pitchFamily="34" charset="0"/>
                <a:cs typeface="Arial" panose="020B0604020202020204" pitchFamily="34" charset="0"/>
              </a:defRPr>
            </a:lvl3pPr>
            <a:lvl4pPr marL="1712197" indent="-244600">
              <a:defRPr>
                <a:solidFill>
                  <a:schemeClr val="tx1"/>
                </a:solidFill>
                <a:latin typeface="Arial" panose="020B0604020202020204" pitchFamily="34" charset="0"/>
                <a:cs typeface="Arial" panose="020B0604020202020204" pitchFamily="34" charset="0"/>
              </a:defRPr>
            </a:lvl4pPr>
            <a:lvl5pPr marL="2201396" indent="-244600">
              <a:defRPr>
                <a:solidFill>
                  <a:schemeClr val="tx1"/>
                </a:solidFill>
                <a:latin typeface="Arial" panose="020B0604020202020204" pitchFamily="34" charset="0"/>
                <a:cs typeface="Arial" panose="020B0604020202020204" pitchFamily="34" charset="0"/>
              </a:defRPr>
            </a:lvl5pPr>
            <a:lvl6pPr marL="2690595"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97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689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581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0155" rtl="0" eaLnBrk="1" fontAlgn="auto" latinLnBrk="0" hangingPunct="1">
              <a:lnSpc>
                <a:spcPct val="100000"/>
              </a:lnSpc>
              <a:spcBef>
                <a:spcPts val="0"/>
              </a:spcBef>
              <a:spcAft>
                <a:spcPts val="0"/>
              </a:spcAft>
              <a:buClrTx/>
              <a:buSzTx/>
              <a:buFontTx/>
              <a:buNone/>
              <a:tabLst/>
              <a:defRPr/>
            </a:pPr>
            <a:fld id="{D0DBEA06-30A8-48E6-B980-FA0E14186B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60155"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3889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urier New" pitchFamily="49" charset="0"/>
              </a:defRPr>
            </a:lvl1pPr>
            <a:lvl2pPr marL="751452" indent="-289020" eaLnBrk="0" hangingPunct="0">
              <a:defRPr sz="2400">
                <a:solidFill>
                  <a:schemeClr val="tx1"/>
                </a:solidFill>
                <a:latin typeface="Courier New" pitchFamily="49" charset="0"/>
              </a:defRPr>
            </a:lvl2pPr>
            <a:lvl3pPr marL="1156081" indent="-231216" eaLnBrk="0" hangingPunct="0">
              <a:defRPr sz="2400">
                <a:solidFill>
                  <a:schemeClr val="tx1"/>
                </a:solidFill>
                <a:latin typeface="Courier New" pitchFamily="49" charset="0"/>
              </a:defRPr>
            </a:lvl3pPr>
            <a:lvl4pPr marL="1618512" indent="-231216" eaLnBrk="0" hangingPunct="0">
              <a:defRPr sz="2400">
                <a:solidFill>
                  <a:schemeClr val="tx1"/>
                </a:solidFill>
                <a:latin typeface="Courier New" pitchFamily="49" charset="0"/>
              </a:defRPr>
            </a:lvl4pPr>
            <a:lvl5pPr marL="2080946" indent="-231216" eaLnBrk="0" hangingPunct="0">
              <a:defRPr sz="2400">
                <a:solidFill>
                  <a:schemeClr val="tx1"/>
                </a:solidFill>
                <a:latin typeface="Courier New" pitchFamily="49" charset="0"/>
              </a:defRPr>
            </a:lvl5pPr>
            <a:lvl6pPr marL="2543377" indent="-231216" eaLnBrk="0" fontAlgn="base" hangingPunct="0">
              <a:spcBef>
                <a:spcPct val="0"/>
              </a:spcBef>
              <a:spcAft>
                <a:spcPct val="0"/>
              </a:spcAft>
              <a:defRPr sz="2400">
                <a:solidFill>
                  <a:schemeClr val="tx1"/>
                </a:solidFill>
                <a:latin typeface="Courier New" pitchFamily="49" charset="0"/>
              </a:defRPr>
            </a:lvl6pPr>
            <a:lvl7pPr marL="3005809" indent="-231216" eaLnBrk="0" fontAlgn="base" hangingPunct="0">
              <a:spcBef>
                <a:spcPct val="0"/>
              </a:spcBef>
              <a:spcAft>
                <a:spcPct val="0"/>
              </a:spcAft>
              <a:defRPr sz="2400">
                <a:solidFill>
                  <a:schemeClr val="tx1"/>
                </a:solidFill>
                <a:latin typeface="Courier New" pitchFamily="49" charset="0"/>
              </a:defRPr>
            </a:lvl7pPr>
            <a:lvl8pPr marL="3468242" indent="-231216" eaLnBrk="0" fontAlgn="base" hangingPunct="0">
              <a:spcBef>
                <a:spcPct val="0"/>
              </a:spcBef>
              <a:spcAft>
                <a:spcPct val="0"/>
              </a:spcAft>
              <a:defRPr sz="2400">
                <a:solidFill>
                  <a:schemeClr val="tx1"/>
                </a:solidFill>
                <a:latin typeface="Courier New" pitchFamily="49" charset="0"/>
              </a:defRPr>
            </a:lvl8pPr>
            <a:lvl9pPr marL="3930674" indent="-231216" eaLnBrk="0" fontAlgn="base" hangingPunct="0">
              <a:spcBef>
                <a:spcPct val="0"/>
              </a:spcBef>
              <a:spcAft>
                <a:spcPct val="0"/>
              </a:spcAft>
              <a:defRPr sz="2400">
                <a:solidFill>
                  <a:schemeClr val="tx1"/>
                </a:solidFill>
                <a:latin typeface="Courier New" pitchFamily="49"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D162319B-AE36-4E9A-86C0-60906F14719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6035" name="Rectangle 2"/>
          <p:cNvSpPr>
            <a:spLocks noGrp="1" noRot="1" noChangeAspect="1" noChangeArrowheads="1" noTextEdit="1"/>
          </p:cNvSpPr>
          <p:nvPr>
            <p:ph type="sldImg"/>
          </p:nvPr>
        </p:nvSpPr>
        <p:spPr>
          <a:ln/>
        </p:spPr>
      </p:sp>
      <p:sp>
        <p:nvSpPr>
          <p:cNvPr id="556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Hello My name is Ted Perkins</a:t>
            </a:r>
          </a:p>
        </p:txBody>
      </p:sp>
    </p:spTree>
    <p:extLst>
      <p:ext uri="{BB962C8B-B14F-4D97-AF65-F5344CB8AC3E}">
        <p14:creationId xmlns:p14="http://schemas.microsoft.com/office/powerpoint/2010/main" val="339404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27BF2-E9D7-4974-BDB7-63E6A0A4F0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137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7C6DC-F29B-4089-990B-CF2C0743E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36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81</a:t>
            </a:fld>
            <a:endParaRPr lang="en-US"/>
          </a:p>
        </p:txBody>
      </p:sp>
    </p:spTree>
    <p:extLst>
      <p:ext uri="{BB962C8B-B14F-4D97-AF65-F5344CB8AC3E}">
        <p14:creationId xmlns:p14="http://schemas.microsoft.com/office/powerpoint/2010/main" val="221024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82</a:t>
            </a:fld>
            <a:endParaRPr lang="en-US"/>
          </a:p>
        </p:txBody>
      </p:sp>
    </p:spTree>
    <p:extLst>
      <p:ext uri="{BB962C8B-B14F-4D97-AF65-F5344CB8AC3E}">
        <p14:creationId xmlns:p14="http://schemas.microsoft.com/office/powerpoint/2010/main" val="300143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83</a:t>
            </a:fld>
            <a:endParaRPr lang="en-US"/>
          </a:p>
        </p:txBody>
      </p:sp>
    </p:spTree>
    <p:extLst>
      <p:ext uri="{BB962C8B-B14F-4D97-AF65-F5344CB8AC3E}">
        <p14:creationId xmlns:p14="http://schemas.microsoft.com/office/powerpoint/2010/main" val="300745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7195"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195"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20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85</a:t>
            </a:fld>
            <a:endParaRPr lang="en-US"/>
          </a:p>
        </p:txBody>
      </p:sp>
    </p:spTree>
    <p:extLst>
      <p:ext uri="{BB962C8B-B14F-4D97-AF65-F5344CB8AC3E}">
        <p14:creationId xmlns:p14="http://schemas.microsoft.com/office/powerpoint/2010/main" val="251483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86</a:t>
            </a:fld>
            <a:endParaRPr lang="en-US"/>
          </a:p>
        </p:txBody>
      </p:sp>
    </p:spTree>
    <p:extLst>
      <p:ext uri="{BB962C8B-B14F-4D97-AF65-F5344CB8AC3E}">
        <p14:creationId xmlns:p14="http://schemas.microsoft.com/office/powerpoint/2010/main" val="193163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4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87</a:t>
            </a:fld>
            <a:endParaRPr lang="en-US"/>
          </a:p>
        </p:txBody>
      </p:sp>
    </p:spTree>
    <p:extLst>
      <p:ext uri="{BB962C8B-B14F-4D97-AF65-F5344CB8AC3E}">
        <p14:creationId xmlns:p14="http://schemas.microsoft.com/office/powerpoint/2010/main" val="117488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91</a:t>
            </a:fld>
            <a:endParaRPr lang="en-US"/>
          </a:p>
        </p:txBody>
      </p:sp>
    </p:spTree>
    <p:extLst>
      <p:ext uri="{BB962C8B-B14F-4D97-AF65-F5344CB8AC3E}">
        <p14:creationId xmlns:p14="http://schemas.microsoft.com/office/powerpoint/2010/main" val="370755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92</a:t>
            </a:fld>
            <a:endParaRPr lang="en-US"/>
          </a:p>
        </p:txBody>
      </p:sp>
    </p:spTree>
    <p:extLst>
      <p:ext uri="{BB962C8B-B14F-4D97-AF65-F5344CB8AC3E}">
        <p14:creationId xmlns:p14="http://schemas.microsoft.com/office/powerpoint/2010/main" val="183409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3BF4A-35C8-42A6-A1C6-3C87671A8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918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3BF4A-35C8-42A6-A1C6-3C87671A8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5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3BF4A-35C8-42A6-A1C6-3C87671A8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426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3BF4A-35C8-42A6-A1C6-3C87671A8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46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3BF4A-35C8-42A6-A1C6-3C87671A8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68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800100" y="1212850"/>
            <a:ext cx="5821363" cy="3275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4948" indent="-305749">
              <a:defRPr>
                <a:solidFill>
                  <a:schemeClr val="tx1"/>
                </a:solidFill>
                <a:latin typeface="Arial" panose="020B0604020202020204" pitchFamily="34" charset="0"/>
                <a:cs typeface="Arial" panose="020B0604020202020204" pitchFamily="34" charset="0"/>
              </a:defRPr>
            </a:lvl2pPr>
            <a:lvl3pPr marL="1222999" indent="-244600">
              <a:defRPr>
                <a:solidFill>
                  <a:schemeClr val="tx1"/>
                </a:solidFill>
                <a:latin typeface="Arial" panose="020B0604020202020204" pitchFamily="34" charset="0"/>
                <a:cs typeface="Arial" panose="020B0604020202020204" pitchFamily="34" charset="0"/>
              </a:defRPr>
            </a:lvl3pPr>
            <a:lvl4pPr marL="1712197" indent="-244600">
              <a:defRPr>
                <a:solidFill>
                  <a:schemeClr val="tx1"/>
                </a:solidFill>
                <a:latin typeface="Arial" panose="020B0604020202020204" pitchFamily="34" charset="0"/>
                <a:cs typeface="Arial" panose="020B0604020202020204" pitchFamily="34" charset="0"/>
              </a:defRPr>
            </a:lvl4pPr>
            <a:lvl5pPr marL="2201396" indent="-244600">
              <a:defRPr>
                <a:solidFill>
                  <a:schemeClr val="tx1"/>
                </a:solidFill>
                <a:latin typeface="Arial" panose="020B0604020202020204" pitchFamily="34" charset="0"/>
                <a:cs typeface="Arial" panose="020B0604020202020204" pitchFamily="34" charset="0"/>
              </a:defRPr>
            </a:lvl5pPr>
            <a:lvl6pPr marL="2690595"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97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689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581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0155" rtl="0" eaLnBrk="1" fontAlgn="auto" latinLnBrk="0" hangingPunct="1">
              <a:lnSpc>
                <a:spcPct val="100000"/>
              </a:lnSpc>
              <a:spcBef>
                <a:spcPts val="0"/>
              </a:spcBef>
              <a:spcAft>
                <a:spcPts val="0"/>
              </a:spcAft>
              <a:buClrTx/>
              <a:buSzTx/>
              <a:buFontTx/>
              <a:buNone/>
              <a:tabLst/>
              <a:defRPr/>
            </a:pPr>
            <a:fld id="{D0DBEA06-30A8-48E6-B980-FA0E14186B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60155" rtl="0" eaLnBrk="1" fontAlgn="auto" latinLnBrk="0" hangingPunct="1">
                <a:lnSpc>
                  <a:spcPct val="100000"/>
                </a:lnSpc>
                <a:spcBef>
                  <a:spcPts val="0"/>
                </a:spcBef>
                <a:spcAft>
                  <a:spcPts val="0"/>
                </a:spcAft>
                <a:buClrTx/>
                <a:buSzTx/>
                <a:buFontTx/>
                <a:buNone/>
                <a:tabLst/>
                <a:defRPr/>
              </a:pPr>
              <a:t>100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7184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D7AADC2-7FFF-4770-AECD-A012C25BE5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AEDCBB46-598E-4B3F-9455-B50B19AB77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4212" name="Slide Number Placeholder 3">
            <a:extLst>
              <a:ext uri="{FF2B5EF4-FFF2-40B4-BE49-F238E27FC236}">
                <a16:creationId xmlns:a16="http://schemas.microsoft.com/office/drawing/2014/main" id="{1680A04E-B83C-4D2B-95A6-590724E246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fontAlgn="base">
              <a:spcBef>
                <a:spcPct val="0"/>
              </a:spcBef>
              <a:spcAft>
                <a:spcPct val="0"/>
              </a:spcAft>
              <a:defRPr>
                <a:solidFill>
                  <a:schemeClr val="tx1"/>
                </a:solidFill>
                <a:latin typeface="Calibri" panose="020F0502020204030204" pitchFamily="34" charset="0"/>
              </a:defRPr>
            </a:lvl6pPr>
            <a:lvl7pPr marL="3005976" indent="-231229" fontAlgn="base">
              <a:spcBef>
                <a:spcPct val="0"/>
              </a:spcBef>
              <a:spcAft>
                <a:spcPct val="0"/>
              </a:spcAft>
              <a:defRPr>
                <a:solidFill>
                  <a:schemeClr val="tx1"/>
                </a:solidFill>
                <a:latin typeface="Calibri" panose="020F0502020204030204" pitchFamily="34" charset="0"/>
              </a:defRPr>
            </a:lvl7pPr>
            <a:lvl8pPr marL="3468434" indent="-231229" fontAlgn="base">
              <a:spcBef>
                <a:spcPct val="0"/>
              </a:spcBef>
              <a:spcAft>
                <a:spcPct val="0"/>
              </a:spcAft>
              <a:defRPr>
                <a:solidFill>
                  <a:schemeClr val="tx1"/>
                </a:solidFill>
                <a:latin typeface="Calibri" panose="020F0502020204030204" pitchFamily="34" charset="0"/>
              </a:defRPr>
            </a:lvl8pPr>
            <a:lvl9pPr marL="3930891" indent="-231229" fontAlgn="base">
              <a:spcBef>
                <a:spcPct val="0"/>
              </a:spcBef>
              <a:spcAft>
                <a:spcPct val="0"/>
              </a:spcAft>
              <a:defRPr>
                <a:solidFill>
                  <a:schemeClr val="tx1"/>
                </a:solidFill>
                <a:latin typeface="Calibri" panose="020F0502020204030204" pitchFamily="34" charset="0"/>
              </a:defRPr>
            </a:lvl9pPr>
          </a:lstStyle>
          <a:p>
            <a:pPr marL="0" marR="0" lvl="0" indent="0" algn="r" defTabSz="924916" rtl="0" eaLnBrk="1" fontAlgn="base" latinLnBrk="0" hangingPunct="1">
              <a:lnSpc>
                <a:spcPct val="100000"/>
              </a:lnSpc>
              <a:spcBef>
                <a:spcPct val="0"/>
              </a:spcBef>
              <a:spcAft>
                <a:spcPct val="0"/>
              </a:spcAft>
              <a:buClrTx/>
              <a:buSzTx/>
              <a:buFontTx/>
              <a:buNone/>
              <a:tabLst/>
              <a:defRPr/>
            </a:pPr>
            <a:fld id="{DF2E04EB-C95C-4096-8CCC-7B6231B32CF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24916"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427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799" rtl="0" eaLnBrk="1" fontAlgn="auto" latinLnBrk="0" hangingPunct="1">
              <a:lnSpc>
                <a:spcPct val="100000"/>
              </a:lnSpc>
              <a:spcBef>
                <a:spcPts val="0"/>
              </a:spcBef>
              <a:spcAft>
                <a:spcPts val="0"/>
              </a:spcAft>
              <a:buClrTx/>
              <a:buSzTx/>
              <a:buFontTx/>
              <a:buNone/>
              <a:tabLst/>
              <a:defRPr/>
            </a:pPr>
            <a:fld id="{ADE015BC-75D4-443D-A8F3-53427990922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79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89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104</a:t>
            </a:fld>
            <a:endParaRPr lang="en-US"/>
          </a:p>
        </p:txBody>
      </p:sp>
    </p:spTree>
    <p:extLst>
      <p:ext uri="{BB962C8B-B14F-4D97-AF65-F5344CB8AC3E}">
        <p14:creationId xmlns:p14="http://schemas.microsoft.com/office/powerpoint/2010/main" val="2809733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105</a:t>
            </a:fld>
            <a:endParaRPr lang="en-US"/>
          </a:p>
        </p:txBody>
      </p:sp>
    </p:spTree>
    <p:extLst>
      <p:ext uri="{BB962C8B-B14F-4D97-AF65-F5344CB8AC3E}">
        <p14:creationId xmlns:p14="http://schemas.microsoft.com/office/powerpoint/2010/main" val="293400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106</a:t>
            </a:fld>
            <a:endParaRPr lang="en-US"/>
          </a:p>
        </p:txBody>
      </p:sp>
    </p:spTree>
    <p:extLst>
      <p:ext uri="{BB962C8B-B14F-4D97-AF65-F5344CB8AC3E}">
        <p14:creationId xmlns:p14="http://schemas.microsoft.com/office/powerpoint/2010/main" val="156876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107</a:t>
            </a:fld>
            <a:endParaRPr lang="en-US"/>
          </a:p>
        </p:txBody>
      </p:sp>
    </p:spTree>
    <p:extLst>
      <p:ext uri="{BB962C8B-B14F-4D97-AF65-F5344CB8AC3E}">
        <p14:creationId xmlns:p14="http://schemas.microsoft.com/office/powerpoint/2010/main" val="1373605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108</a:t>
            </a:fld>
            <a:endParaRPr lang="en-US"/>
          </a:p>
        </p:txBody>
      </p:sp>
    </p:spTree>
    <p:extLst>
      <p:ext uri="{BB962C8B-B14F-4D97-AF65-F5344CB8AC3E}">
        <p14:creationId xmlns:p14="http://schemas.microsoft.com/office/powerpoint/2010/main" val="806946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109</a:t>
            </a:fld>
            <a:endParaRPr lang="en-US"/>
          </a:p>
        </p:txBody>
      </p:sp>
    </p:spTree>
    <p:extLst>
      <p:ext uri="{BB962C8B-B14F-4D97-AF65-F5344CB8AC3E}">
        <p14:creationId xmlns:p14="http://schemas.microsoft.com/office/powerpoint/2010/main" val="937674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7195"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195"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205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111</a:t>
            </a:fld>
            <a:endParaRPr lang="en-US"/>
          </a:p>
        </p:txBody>
      </p:sp>
    </p:spTree>
    <p:extLst>
      <p:ext uri="{BB962C8B-B14F-4D97-AF65-F5344CB8AC3E}">
        <p14:creationId xmlns:p14="http://schemas.microsoft.com/office/powerpoint/2010/main" val="494515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114</a:t>
            </a:fld>
            <a:endParaRPr lang="en-US"/>
          </a:p>
        </p:txBody>
      </p:sp>
    </p:spTree>
    <p:extLst>
      <p:ext uri="{BB962C8B-B14F-4D97-AF65-F5344CB8AC3E}">
        <p14:creationId xmlns:p14="http://schemas.microsoft.com/office/powerpoint/2010/main" val="2266284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115</a:t>
            </a:fld>
            <a:endParaRPr lang="en-US"/>
          </a:p>
        </p:txBody>
      </p:sp>
    </p:spTree>
    <p:extLst>
      <p:ext uri="{BB962C8B-B14F-4D97-AF65-F5344CB8AC3E}">
        <p14:creationId xmlns:p14="http://schemas.microsoft.com/office/powerpoint/2010/main" val="414455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27075"/>
            <a:ext cx="6472238" cy="3640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155" rtl="0" eaLnBrk="1" fontAlgn="auto" latinLnBrk="0" hangingPunct="1">
              <a:lnSpc>
                <a:spcPct val="100000"/>
              </a:lnSpc>
              <a:spcBef>
                <a:spcPts val="0"/>
              </a:spcBef>
              <a:spcAft>
                <a:spcPts val="0"/>
              </a:spcAft>
              <a:buClrTx/>
              <a:buSzTx/>
              <a:buFontTx/>
              <a:buNone/>
              <a:tabLst/>
              <a:defRPr/>
            </a:pPr>
            <a:fld id="{88BE6BA3-E703-46E0-B6D4-79A1391FA8D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15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964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116</a:t>
            </a:fld>
            <a:endParaRPr lang="en-US"/>
          </a:p>
        </p:txBody>
      </p:sp>
    </p:spTree>
    <p:extLst>
      <p:ext uri="{BB962C8B-B14F-4D97-AF65-F5344CB8AC3E}">
        <p14:creationId xmlns:p14="http://schemas.microsoft.com/office/powerpoint/2010/main" val="2228509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117</a:t>
            </a:fld>
            <a:endParaRPr lang="en-US"/>
          </a:p>
        </p:txBody>
      </p:sp>
    </p:spTree>
    <p:extLst>
      <p:ext uri="{BB962C8B-B14F-4D97-AF65-F5344CB8AC3E}">
        <p14:creationId xmlns:p14="http://schemas.microsoft.com/office/powerpoint/2010/main" val="3737487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118</a:t>
            </a:fld>
            <a:endParaRPr lang="en-US"/>
          </a:p>
        </p:txBody>
      </p:sp>
    </p:spTree>
    <p:extLst>
      <p:ext uri="{BB962C8B-B14F-4D97-AF65-F5344CB8AC3E}">
        <p14:creationId xmlns:p14="http://schemas.microsoft.com/office/powerpoint/2010/main" val="3521000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119</a:t>
            </a:fld>
            <a:endParaRPr lang="en-US"/>
          </a:p>
        </p:txBody>
      </p:sp>
    </p:spTree>
    <p:extLst>
      <p:ext uri="{BB962C8B-B14F-4D97-AF65-F5344CB8AC3E}">
        <p14:creationId xmlns:p14="http://schemas.microsoft.com/office/powerpoint/2010/main" val="485500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120</a:t>
            </a:fld>
            <a:endParaRPr lang="en-US"/>
          </a:p>
        </p:txBody>
      </p:sp>
    </p:spTree>
    <p:extLst>
      <p:ext uri="{BB962C8B-B14F-4D97-AF65-F5344CB8AC3E}">
        <p14:creationId xmlns:p14="http://schemas.microsoft.com/office/powerpoint/2010/main" val="4141000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121</a:t>
            </a:fld>
            <a:endParaRPr lang="en-US"/>
          </a:p>
        </p:txBody>
      </p:sp>
    </p:spTree>
    <p:extLst>
      <p:ext uri="{BB962C8B-B14F-4D97-AF65-F5344CB8AC3E}">
        <p14:creationId xmlns:p14="http://schemas.microsoft.com/office/powerpoint/2010/main" val="2383939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122</a:t>
            </a:fld>
            <a:endParaRPr lang="en-US"/>
          </a:p>
        </p:txBody>
      </p:sp>
    </p:spTree>
    <p:extLst>
      <p:ext uri="{BB962C8B-B14F-4D97-AF65-F5344CB8AC3E}">
        <p14:creationId xmlns:p14="http://schemas.microsoft.com/office/powerpoint/2010/main" val="2358980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F3BF4A-35C8-42A6-A1C6-3C87671A8FD3}" type="slidenum">
              <a:rPr lang="en-US" smtClean="0"/>
              <a:t>123</a:t>
            </a:fld>
            <a:endParaRPr lang="en-US"/>
          </a:p>
        </p:txBody>
      </p:sp>
    </p:spTree>
    <p:extLst>
      <p:ext uri="{BB962C8B-B14F-4D97-AF65-F5344CB8AC3E}">
        <p14:creationId xmlns:p14="http://schemas.microsoft.com/office/powerpoint/2010/main" val="157585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2371"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37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5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2371"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37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3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800100" y="1212850"/>
            <a:ext cx="5821363" cy="3275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4948" indent="-305749">
              <a:defRPr>
                <a:solidFill>
                  <a:schemeClr val="tx1"/>
                </a:solidFill>
                <a:latin typeface="Arial" panose="020B0604020202020204" pitchFamily="34" charset="0"/>
                <a:cs typeface="Arial" panose="020B0604020202020204" pitchFamily="34" charset="0"/>
              </a:defRPr>
            </a:lvl2pPr>
            <a:lvl3pPr marL="1222999" indent="-244600">
              <a:defRPr>
                <a:solidFill>
                  <a:schemeClr val="tx1"/>
                </a:solidFill>
                <a:latin typeface="Arial" panose="020B0604020202020204" pitchFamily="34" charset="0"/>
                <a:cs typeface="Arial" panose="020B0604020202020204" pitchFamily="34" charset="0"/>
              </a:defRPr>
            </a:lvl3pPr>
            <a:lvl4pPr marL="1712197" indent="-244600">
              <a:defRPr>
                <a:solidFill>
                  <a:schemeClr val="tx1"/>
                </a:solidFill>
                <a:latin typeface="Arial" panose="020B0604020202020204" pitchFamily="34" charset="0"/>
                <a:cs typeface="Arial" panose="020B0604020202020204" pitchFamily="34" charset="0"/>
              </a:defRPr>
            </a:lvl4pPr>
            <a:lvl5pPr marL="2201396" indent="-244600">
              <a:defRPr>
                <a:solidFill>
                  <a:schemeClr val="tx1"/>
                </a:solidFill>
                <a:latin typeface="Arial" panose="020B0604020202020204" pitchFamily="34" charset="0"/>
                <a:cs typeface="Arial" panose="020B0604020202020204" pitchFamily="34" charset="0"/>
              </a:defRPr>
            </a:lvl5pPr>
            <a:lvl6pPr marL="2690595"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97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689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581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0155" rtl="0" eaLnBrk="1" fontAlgn="auto" latinLnBrk="0" hangingPunct="1">
              <a:lnSpc>
                <a:spcPct val="100000"/>
              </a:lnSpc>
              <a:spcBef>
                <a:spcPts val="0"/>
              </a:spcBef>
              <a:spcAft>
                <a:spcPts val="0"/>
              </a:spcAft>
              <a:buClrTx/>
              <a:buSzTx/>
              <a:buFontTx/>
              <a:buNone/>
              <a:tabLst/>
              <a:defRPr/>
            </a:pPr>
            <a:fld id="{2A685415-B560-4765-A89E-AB11D189AF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60155"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062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800100" y="1212850"/>
            <a:ext cx="5821363" cy="3275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4948" indent="-305749">
              <a:defRPr>
                <a:solidFill>
                  <a:schemeClr val="tx1"/>
                </a:solidFill>
                <a:latin typeface="Arial" panose="020B0604020202020204" pitchFamily="34" charset="0"/>
                <a:cs typeface="Arial" panose="020B0604020202020204" pitchFamily="34" charset="0"/>
              </a:defRPr>
            </a:lvl2pPr>
            <a:lvl3pPr marL="1222999" indent="-244600">
              <a:defRPr>
                <a:solidFill>
                  <a:schemeClr val="tx1"/>
                </a:solidFill>
                <a:latin typeface="Arial" panose="020B0604020202020204" pitchFamily="34" charset="0"/>
                <a:cs typeface="Arial" panose="020B0604020202020204" pitchFamily="34" charset="0"/>
              </a:defRPr>
            </a:lvl3pPr>
            <a:lvl4pPr marL="1712197" indent="-244600">
              <a:defRPr>
                <a:solidFill>
                  <a:schemeClr val="tx1"/>
                </a:solidFill>
                <a:latin typeface="Arial" panose="020B0604020202020204" pitchFamily="34" charset="0"/>
                <a:cs typeface="Arial" panose="020B0604020202020204" pitchFamily="34" charset="0"/>
              </a:defRPr>
            </a:lvl4pPr>
            <a:lvl5pPr marL="2201396" indent="-244600">
              <a:defRPr>
                <a:solidFill>
                  <a:schemeClr val="tx1"/>
                </a:solidFill>
                <a:latin typeface="Arial" panose="020B0604020202020204" pitchFamily="34" charset="0"/>
                <a:cs typeface="Arial" panose="020B0604020202020204" pitchFamily="34" charset="0"/>
              </a:defRPr>
            </a:lvl5pPr>
            <a:lvl6pPr marL="2690595"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97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689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58194" indent="-244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0155"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60155"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4297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1016000" y="1338263"/>
            <a:ext cx="6432550"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9987" indent="-342302">
              <a:defRPr>
                <a:solidFill>
                  <a:schemeClr val="tx1"/>
                </a:solidFill>
                <a:latin typeface="Arial" panose="020B0604020202020204" pitchFamily="34" charset="0"/>
                <a:cs typeface="Arial" panose="020B0604020202020204" pitchFamily="34" charset="0"/>
              </a:defRPr>
            </a:lvl2pPr>
            <a:lvl3pPr marL="1369213" indent="-273843">
              <a:defRPr>
                <a:solidFill>
                  <a:schemeClr val="tx1"/>
                </a:solidFill>
                <a:latin typeface="Arial" panose="020B0604020202020204" pitchFamily="34" charset="0"/>
                <a:cs typeface="Arial" panose="020B0604020202020204" pitchFamily="34" charset="0"/>
              </a:defRPr>
            </a:lvl3pPr>
            <a:lvl4pPr marL="1916899" indent="-273843">
              <a:defRPr>
                <a:solidFill>
                  <a:schemeClr val="tx1"/>
                </a:solidFill>
                <a:latin typeface="Arial" panose="020B0604020202020204" pitchFamily="34" charset="0"/>
                <a:cs typeface="Arial" panose="020B0604020202020204" pitchFamily="34" charset="0"/>
              </a:defRPr>
            </a:lvl4pPr>
            <a:lvl5pPr marL="2464581" indent="-273843">
              <a:defRPr>
                <a:solidFill>
                  <a:schemeClr val="tx1"/>
                </a:solidFill>
                <a:latin typeface="Arial" panose="020B0604020202020204" pitchFamily="34" charset="0"/>
                <a:cs typeface="Arial" panose="020B0604020202020204" pitchFamily="34" charset="0"/>
              </a:defRPr>
            </a:lvl5pPr>
            <a:lvl6pPr marL="3012266" indent="-2738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59951" indent="-2738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107637" indent="-2738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55323" indent="-2738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74945" rtl="0" eaLnBrk="1" fontAlgn="auto" latinLnBrk="0" hangingPunct="1">
              <a:lnSpc>
                <a:spcPct val="100000"/>
              </a:lnSpc>
              <a:spcBef>
                <a:spcPts val="0"/>
              </a:spcBef>
              <a:spcAft>
                <a:spcPts val="0"/>
              </a:spcAft>
              <a:buClrTx/>
              <a:buSzTx/>
              <a:buFontTx/>
              <a:buNone/>
              <a:tabLst/>
              <a:defRPr/>
            </a:pPr>
            <a:fld id="{0A18D298-4453-4368-B7D8-98F580763E0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74945"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292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5ADF-5CD3-FFC4-9D22-B872B7FF0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B0216-A3DC-5E48-6F98-483A60057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7BB661-EAAA-4B1C-5DC8-6BA263651DC1}"/>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1E13BACF-FC43-F659-678D-C3358324A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E7F7E-CBE1-1733-8DC1-A3E470DFFCD8}"/>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237464692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1F7F-EEA3-1559-2F09-7B29BAC729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06C4A-9BB4-3368-A57B-9129B5F16E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7590A-273C-7170-80C1-4E7A71742565}"/>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7F46DF9F-0C66-2D0D-393E-F2DBA14B8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6CAD-9611-4AF5-2FCB-C6424C6F830E}"/>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388743074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7473B-2588-C9C3-4157-8BA253C28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CEA59-64DB-D4F1-F6BC-AAFA1B42A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CE818-BDEB-17E9-DC23-DCAA55AB4ADE}"/>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D477BFC8-3695-63B3-B4A2-4FC25FC6E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D3B82-0005-6CAA-32A9-BF6DEEF7F8D4}"/>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3336253237"/>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386324504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217990362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38457151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241937489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1702954616"/>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389478685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2517731700"/>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106925107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F1EF-DB0A-2B6D-4013-18C19625C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72D95-22E7-A4D6-846E-8ACA17867D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C62A1-317A-B796-20C4-E5BAC6846BBD}"/>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D42697F2-748C-76BB-9C64-980907C79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9151D-6426-AFC4-09A8-E88A3372DEFF}"/>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2644428551"/>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1513439030"/>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3621963649"/>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3308508481"/>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20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202731463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8259740"/>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493171"/>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7901797"/>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754518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1435703"/>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28482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27C2-F1EC-4AD1-612B-11A6134654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6BFC57-2D83-EE3C-3060-3D63093A62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DC253-68BE-A814-0CB8-2EB295F66272}"/>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5290BA26-D2A7-E187-5EEA-E89171F25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B2FDF-4FF8-B5FA-A105-0BD4290FE4F4}"/>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1156824801"/>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3357038"/>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354659"/>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85491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6277606"/>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15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200"/>
            </a:lvl1pPr>
          </a:lstStyle>
          <a:p>
            <a:r>
              <a:rPr lang="en-US"/>
              <a:t>Click to edit Master subtitle style</a:t>
            </a:r>
          </a:p>
        </p:txBody>
      </p:sp>
    </p:spTree>
    <p:extLst>
      <p:ext uri="{BB962C8B-B14F-4D97-AF65-F5344CB8AC3E}">
        <p14:creationId xmlns:p14="http://schemas.microsoft.com/office/powerpoint/2010/main" val="1893712817"/>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pPr/>
              <a:t>‹#›</a:t>
            </a:fld>
            <a:endParaRPr lang="en-US" altLang="en-US"/>
          </a:p>
        </p:txBody>
      </p:sp>
    </p:spTree>
    <p:extLst>
      <p:ext uri="{BB962C8B-B14F-4D97-AF65-F5344CB8AC3E}">
        <p14:creationId xmlns:p14="http://schemas.microsoft.com/office/powerpoint/2010/main" val="2643620722"/>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pPr/>
              <a:t>‹#›</a:t>
            </a:fld>
            <a:endParaRPr lang="en-US" altLang="en-US"/>
          </a:p>
        </p:txBody>
      </p:sp>
    </p:spTree>
    <p:extLst>
      <p:ext uri="{BB962C8B-B14F-4D97-AF65-F5344CB8AC3E}">
        <p14:creationId xmlns:p14="http://schemas.microsoft.com/office/powerpoint/2010/main" val="1670723910"/>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pPr/>
              <a:t>‹#›</a:t>
            </a:fld>
            <a:endParaRPr lang="en-US" altLang="en-US"/>
          </a:p>
        </p:txBody>
      </p:sp>
    </p:spTree>
    <p:extLst>
      <p:ext uri="{BB962C8B-B14F-4D97-AF65-F5344CB8AC3E}">
        <p14:creationId xmlns:p14="http://schemas.microsoft.com/office/powerpoint/2010/main" val="103545160"/>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pPr/>
              <a:t>‹#›</a:t>
            </a:fld>
            <a:endParaRPr lang="en-US" altLang="en-US"/>
          </a:p>
        </p:txBody>
      </p:sp>
    </p:spTree>
    <p:extLst>
      <p:ext uri="{BB962C8B-B14F-4D97-AF65-F5344CB8AC3E}">
        <p14:creationId xmlns:p14="http://schemas.microsoft.com/office/powerpoint/2010/main" val="3364249136"/>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pPr/>
              <a:t>‹#›</a:t>
            </a:fld>
            <a:endParaRPr lang="en-US" altLang="en-US"/>
          </a:p>
        </p:txBody>
      </p:sp>
    </p:spTree>
    <p:extLst>
      <p:ext uri="{BB962C8B-B14F-4D97-AF65-F5344CB8AC3E}">
        <p14:creationId xmlns:p14="http://schemas.microsoft.com/office/powerpoint/2010/main" val="273714222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341A-03BF-4BBF-6EDA-510EE966E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FF950-E311-91FC-5605-5F21B545F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FE8EB0-0A10-1745-7FB1-0D5CE6F43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298645-0502-89C4-AE91-C672CB508558}"/>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6" name="Footer Placeholder 5">
            <a:extLst>
              <a:ext uri="{FF2B5EF4-FFF2-40B4-BE49-F238E27FC236}">
                <a16:creationId xmlns:a16="http://schemas.microsoft.com/office/drawing/2014/main" id="{B2021771-CF9C-48E7-AC05-BDAC8113F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25ED2-3CE8-864C-AE1F-323A99A0D68C}"/>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2352326610"/>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pPr/>
              <a:t>‹#›</a:t>
            </a:fld>
            <a:endParaRPr lang="en-US" altLang="en-US"/>
          </a:p>
        </p:txBody>
      </p:sp>
    </p:spTree>
    <p:extLst>
      <p:ext uri="{BB962C8B-B14F-4D97-AF65-F5344CB8AC3E}">
        <p14:creationId xmlns:p14="http://schemas.microsoft.com/office/powerpoint/2010/main" val="305318462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pPr/>
              <a:t>‹#›</a:t>
            </a:fld>
            <a:endParaRPr lang="en-US" altLang="en-US"/>
          </a:p>
        </p:txBody>
      </p:sp>
    </p:spTree>
    <p:extLst>
      <p:ext uri="{BB962C8B-B14F-4D97-AF65-F5344CB8AC3E}">
        <p14:creationId xmlns:p14="http://schemas.microsoft.com/office/powerpoint/2010/main" val="242250534"/>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pPr/>
              <a:t>‹#›</a:t>
            </a:fld>
            <a:endParaRPr lang="en-US" altLang="en-US"/>
          </a:p>
        </p:txBody>
      </p:sp>
    </p:spTree>
    <p:extLst>
      <p:ext uri="{BB962C8B-B14F-4D97-AF65-F5344CB8AC3E}">
        <p14:creationId xmlns:p14="http://schemas.microsoft.com/office/powerpoint/2010/main" val="2639694092"/>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pPr/>
              <a:t>‹#›</a:t>
            </a:fld>
            <a:endParaRPr lang="en-US" altLang="en-US"/>
          </a:p>
        </p:txBody>
      </p:sp>
    </p:spTree>
    <p:extLst>
      <p:ext uri="{BB962C8B-B14F-4D97-AF65-F5344CB8AC3E}">
        <p14:creationId xmlns:p14="http://schemas.microsoft.com/office/powerpoint/2010/main" val="217881500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pPr/>
              <a:t>‹#›</a:t>
            </a:fld>
            <a:endParaRPr lang="en-US" altLang="en-US"/>
          </a:p>
        </p:txBody>
      </p:sp>
    </p:spTree>
    <p:extLst>
      <p:ext uri="{BB962C8B-B14F-4D97-AF65-F5344CB8AC3E}">
        <p14:creationId xmlns:p14="http://schemas.microsoft.com/office/powerpoint/2010/main" val="1103652242"/>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BD6E86-876F-4718-9030-C30419E40CF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575321694"/>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330403442"/>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D6E86-876F-4718-9030-C30419E40CF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127711940"/>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D6E86-876F-4718-9030-C30419E40CF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935512291"/>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D6E86-876F-4718-9030-C30419E40CF0}"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385753361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C2C-2E74-7A0C-D0DB-BA3920451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7BC5F-957C-7CAB-11CA-EE5B414A7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590A6F-4C2D-B037-62C0-21B904F06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3C21EE-9270-EF1A-6C10-BC0ABC725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EBCF12-277E-D207-8909-6B7DD9501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93BB8-EA47-7657-4D69-DD6C63AEFB0C}"/>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8" name="Footer Placeholder 7">
            <a:extLst>
              <a:ext uri="{FF2B5EF4-FFF2-40B4-BE49-F238E27FC236}">
                <a16:creationId xmlns:a16="http://schemas.microsoft.com/office/drawing/2014/main" id="{82143FC3-43AA-2F33-BB7E-3191B4EA1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3E4C7-32D1-8943-3515-DF0743F062C1}"/>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113716464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D6E86-876F-4718-9030-C30419E40CF0}"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447967605"/>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D6E86-876F-4718-9030-C30419E40CF0}"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561699752"/>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D6E86-876F-4718-9030-C30419E40CF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1738182371"/>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D6E86-876F-4718-9030-C30419E40CF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1597212942"/>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1300898697"/>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1115337743"/>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50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831053992"/>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597093763"/>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74505302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10597174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1808-E359-0A82-049F-B46C8393B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F96EAE-F259-F39C-4E41-A18B28275AEF}"/>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4" name="Footer Placeholder 3">
            <a:extLst>
              <a:ext uri="{FF2B5EF4-FFF2-40B4-BE49-F238E27FC236}">
                <a16:creationId xmlns:a16="http://schemas.microsoft.com/office/drawing/2014/main" id="{BB236E6A-1814-3E55-3286-919FC5AE7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53D5B-B157-084E-1680-A04419BF2A10}"/>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160604662"/>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1604025"/>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116078921"/>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496234183"/>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273125"/>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225900616"/>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581173953"/>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448338757"/>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153875831"/>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1091"/>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13300"/>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12"/>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637"/>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0639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15CA2-B82D-D051-D1AD-A00F0CD26C8A}"/>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3" name="Footer Placeholder 2">
            <a:extLst>
              <a:ext uri="{FF2B5EF4-FFF2-40B4-BE49-F238E27FC236}">
                <a16:creationId xmlns:a16="http://schemas.microsoft.com/office/drawing/2014/main" id="{697A01BC-54B4-A21F-8952-A8D97F3E6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77B0BC-EE51-721B-8E55-1D0D3F87AD77}"/>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4097495140"/>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8138"/>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474237"/>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939681"/>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701923"/>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599"/>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624800"/>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599"/>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66230"/>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5241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9840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D1A3-84F9-E727-B8A7-2B84999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1E6C46-C6EE-393E-5163-1A790E651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7E3ECC-EB50-D5EE-453F-C22CEEEF7336}"/>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E9D3CC06-F4A7-4214-9887-07CC3CFF8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797D3-3BCF-5E54-DAC7-D59A99C1889F}"/>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801476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F2F7-9D13-DD7D-C148-33BB14667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A7B6E-0499-BB7C-E50C-8D77F7D74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9BD9D-B2A3-1FDB-06E8-27956F4466CB}"/>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A17228E6-0CFA-0B18-DB06-EF5C3605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15109-A28B-926D-C778-23B50D477CF5}"/>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73424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268A-9170-021F-FADC-34F16374B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3AE53-A00E-024A-C40E-0A97A9160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88C7D-D939-563F-3504-725F26D78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5FF07-B2EC-180F-B456-D1DE0F4CA95F}"/>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6" name="Footer Placeholder 5">
            <a:extLst>
              <a:ext uri="{FF2B5EF4-FFF2-40B4-BE49-F238E27FC236}">
                <a16:creationId xmlns:a16="http://schemas.microsoft.com/office/drawing/2014/main" id="{9DD86933-AA2C-F160-E330-2E974C283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2732D-DC93-B0EF-B961-251CC0C1F738}"/>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2113721837"/>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C124-E5DB-85BF-F042-3C3C81D12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BDC769-3E20-03CF-2115-1A39976F3F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20586-E944-DDDD-DD93-AC0DFFDEA5E2}"/>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F67AB48E-D9CB-4242-CAFE-6A4A39E68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12E77-991A-74DA-C85F-2224D7F0221C}"/>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1952857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9ACF-1ED2-7A7D-8583-A758E5476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792B8-B561-945A-7969-5DF822E35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F60751-25C2-3B7C-076D-137625CB48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13F11-9536-EF81-EC96-089B5C725BD7}"/>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6" name="Footer Placeholder 5">
            <a:extLst>
              <a:ext uri="{FF2B5EF4-FFF2-40B4-BE49-F238E27FC236}">
                <a16:creationId xmlns:a16="http://schemas.microsoft.com/office/drawing/2014/main" id="{A3F97E66-6E66-534E-76EB-E10A75B68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63ACF-224E-92C1-D447-107431162D18}"/>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2988347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CCFA-818B-5436-6E71-3B6EA7BB77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004DE-A850-C86C-10EF-0E05A843E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E3770-642E-38E8-24D6-36586D368F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8D94F-14D2-7B7C-45E6-E117AF48C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54609-5D43-8DAF-1FDF-CA922ED67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05361-F588-CD5E-3DBE-978314E66838}"/>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8" name="Footer Placeholder 7">
            <a:extLst>
              <a:ext uri="{FF2B5EF4-FFF2-40B4-BE49-F238E27FC236}">
                <a16:creationId xmlns:a16="http://schemas.microsoft.com/office/drawing/2014/main" id="{F7C683D5-AA54-6020-56F1-79C32F3AA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7BF4D-FF2C-2CD3-8635-602853BBADED}"/>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603326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5992-B119-07E5-CEC9-F449BDCEB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464EC-DE85-3DF0-CA3F-0EC94A161FAE}"/>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4" name="Footer Placeholder 3">
            <a:extLst>
              <a:ext uri="{FF2B5EF4-FFF2-40B4-BE49-F238E27FC236}">
                <a16:creationId xmlns:a16="http://schemas.microsoft.com/office/drawing/2014/main" id="{779F787A-0C75-F030-7518-33B162D74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003C7-7AA1-F370-E26F-E4A82DB5CC6A}"/>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8871411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EDF469-BDEE-7B86-F6F8-B6638AF2F4C6}"/>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3" name="Footer Placeholder 2">
            <a:extLst>
              <a:ext uri="{FF2B5EF4-FFF2-40B4-BE49-F238E27FC236}">
                <a16:creationId xmlns:a16="http://schemas.microsoft.com/office/drawing/2014/main" id="{4B21F94F-6B02-8894-29F8-BE4E7DDFC6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54676A-17C6-7C86-491A-3C84DE640F33}"/>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402025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31D7-FA2B-AB36-B8E9-62CB6F1FE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B246D-0DC4-5DE1-74D5-5BB7E0A26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7644A-47DD-DBEF-800D-B1D50FFAD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9E24D-EC59-A389-D649-A7D3E9BB9C35}"/>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6" name="Footer Placeholder 5">
            <a:extLst>
              <a:ext uri="{FF2B5EF4-FFF2-40B4-BE49-F238E27FC236}">
                <a16:creationId xmlns:a16="http://schemas.microsoft.com/office/drawing/2014/main" id="{11D52EBB-943F-FB49-6F1A-C2036EC84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0BAEB-BA42-FFB4-27E0-8410EFC3DD63}"/>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1609600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0C2-AB1E-1B76-472B-47C759B9A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B77FA-C3F9-0507-2136-461CED067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10F33-E3E1-4723-46D0-AAEE535B5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F33DE-D026-6EC2-F900-A09B36354689}"/>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6" name="Footer Placeholder 5">
            <a:extLst>
              <a:ext uri="{FF2B5EF4-FFF2-40B4-BE49-F238E27FC236}">
                <a16:creationId xmlns:a16="http://schemas.microsoft.com/office/drawing/2014/main" id="{E11820C3-F1E4-E537-442F-BEF0214DC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FA106-F893-831A-4230-37528269F648}"/>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435101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89EE-6819-D630-60DA-7E8AA6F7BA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83A1F-1331-48BD-DC39-6FA71CB42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AC6F3-07F3-D21D-9A6C-50521C39DCCA}"/>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14F40DCF-5C3F-EDF3-C8DC-D9F30DA8F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DBDE7-4B19-D910-B8DB-2A247EEBC84D}"/>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242710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217F1-2C51-8C82-B6BD-207379E55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2AA4D-2049-61B1-44CC-FF2F35732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5DA27-5412-FABE-852C-5E640CA3FE64}"/>
              </a:ext>
            </a:extLst>
          </p:cNvPr>
          <p:cNvSpPr>
            <a:spLocks noGrp="1"/>
          </p:cNvSpPr>
          <p:nvPr>
            <p:ph type="dt" sz="half" idx="10"/>
          </p:nvPr>
        </p:nvSpPr>
        <p:spPr/>
        <p:txBody>
          <a:body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3DDCDBCE-0686-4DDD-ED98-F257D93E7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BEEA1-07C3-B611-5660-279BA5EF69FF}"/>
              </a:ext>
            </a:extLst>
          </p:cNvPr>
          <p:cNvSpPr>
            <a:spLocks noGrp="1"/>
          </p:cNvSpPr>
          <p:nvPr>
            <p:ph type="sldNum" sz="quarter" idx="12"/>
          </p:nvPr>
        </p:nvSpPr>
        <p:spPr/>
        <p:txBody>
          <a:bodyPr/>
          <a:lstStyle/>
          <a:p>
            <a:fld id="{9A89D749-7995-4EEE-A404-6679C9CC8A93}" type="slidenum">
              <a:rPr lang="en-US" smtClean="0"/>
              <a:t>‹#›</a:t>
            </a:fld>
            <a:endParaRPr lang="en-US"/>
          </a:p>
        </p:txBody>
      </p:sp>
    </p:spTree>
    <p:extLst>
      <p:ext uri="{BB962C8B-B14F-4D97-AF65-F5344CB8AC3E}">
        <p14:creationId xmlns:p14="http://schemas.microsoft.com/office/powerpoint/2010/main" val="36024126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9/25/2024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8679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687D-84E5-F3A4-5B2D-652B33777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B0E47-D222-CA54-4010-E6EEFCAA5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702D8-947C-DA74-B784-E350F3CD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DCF05-8ECB-699A-39E5-FECE28DE6A1D}"/>
              </a:ext>
            </a:extLst>
          </p:cNvPr>
          <p:cNvSpPr>
            <a:spLocks noGrp="1"/>
          </p:cNvSpPr>
          <p:nvPr>
            <p:ph type="dt" sz="half" idx="10"/>
          </p:nvPr>
        </p:nvSpPr>
        <p:spPr/>
        <p:txBody>
          <a:bodyPr/>
          <a:lstStyle/>
          <a:p>
            <a:fld id="{1BBC4938-3B7C-4692-9C9F-05F1743F8298}" type="datetimeFigureOut">
              <a:rPr lang="en-US" smtClean="0"/>
              <a:t>9/25/2024</a:t>
            </a:fld>
            <a:endParaRPr lang="en-US"/>
          </a:p>
        </p:txBody>
      </p:sp>
      <p:sp>
        <p:nvSpPr>
          <p:cNvPr id="6" name="Footer Placeholder 5">
            <a:extLst>
              <a:ext uri="{FF2B5EF4-FFF2-40B4-BE49-F238E27FC236}">
                <a16:creationId xmlns:a16="http://schemas.microsoft.com/office/drawing/2014/main" id="{0BE83F3B-9CF1-85E2-4711-86ED40D4B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4E346-5D41-B2F2-EAC2-D8CB5D4C4302}"/>
              </a:ext>
            </a:extLst>
          </p:cNvPr>
          <p:cNvSpPr>
            <a:spLocks noGrp="1"/>
          </p:cNvSpPr>
          <p:nvPr>
            <p:ph type="sldNum" sz="quarter" idx="12"/>
          </p:nvPr>
        </p:nvSpPr>
        <p:spPr/>
        <p:txBody>
          <a:bodyPr/>
          <a:lstStyle/>
          <a:p>
            <a:fld id="{5A11631D-A416-4AD6-BA8C-73B343223A80}" type="slidenum">
              <a:rPr lang="en-US" smtClean="0"/>
              <a:t>‹#›</a:t>
            </a:fld>
            <a:endParaRPr lang="en-US"/>
          </a:p>
        </p:txBody>
      </p:sp>
    </p:spTree>
    <p:extLst>
      <p:ext uri="{BB962C8B-B14F-4D97-AF65-F5344CB8AC3E}">
        <p14:creationId xmlns:p14="http://schemas.microsoft.com/office/powerpoint/2010/main" val="2973425769"/>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9/25/2024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400132"/>
      </p:ext>
    </p:extLst>
  </p:cSld>
  <p:clrMapOvr>
    <a:masterClrMapping/>
  </p:clrMapOvr>
  <p:transition spd="slow">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9/25/2024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5843951"/>
      </p:ext>
    </p:extLst>
  </p:cSld>
  <p:clrMapOvr>
    <a:masterClrMapping/>
  </p:clrMapOvr>
  <p:transition spd="slow">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9/25/2024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9345361"/>
      </p:ext>
    </p:extLst>
  </p:cSld>
  <p:clrMapOvr>
    <a:masterClrMapping/>
  </p:clrMapOvr>
  <p:transition spd="slow">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9/25/2024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24118611"/>
      </p:ext>
    </p:extLst>
  </p:cSld>
  <p:clrMapOvr>
    <a:masterClrMapping/>
  </p:clrMapOvr>
  <p:transition spd="slow">
    <p:cov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9/25/2024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4327424"/>
      </p:ext>
    </p:extLst>
  </p:cSld>
  <p:clrMapOvr>
    <a:masterClrMapping/>
  </p:clrMapOvr>
  <p:transition spd="slow">
    <p:cov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9/25/2024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7119274"/>
      </p:ext>
    </p:extLst>
  </p:cSld>
  <p:clrMapOvr>
    <a:masterClrMapping/>
  </p:clrMapOvr>
  <p:transition spd="slow">
    <p:cove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9/25/2024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848232"/>
      </p:ext>
    </p:extLst>
  </p:cSld>
  <p:clrMapOvr>
    <a:masterClrMapping/>
  </p:clrMapOvr>
  <p:transition spd="slow">
    <p:cove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9/25/2024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9202047"/>
      </p:ext>
    </p:extLst>
  </p:cSld>
  <p:clrMapOvr>
    <a:masterClrMapping/>
  </p:clrMapOvr>
  <p:transition spd="slow">
    <p:cove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9/25/2024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28657070"/>
      </p:ext>
    </p:extLst>
  </p:cSld>
  <p:clrMapOvr>
    <a:masterClrMapping/>
  </p:clrMapOvr>
  <p:transition spd="slow">
    <p:cove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9/25/2024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521299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B5DF6-91C1-0A6C-FFF0-784CE09C7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304C6-90AD-8CD0-B371-409FDE6DE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0A8E8-3FCC-0D76-CDC2-3CA8518DF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C4938-3B7C-4692-9C9F-05F1743F8298}" type="datetimeFigureOut">
              <a:rPr lang="en-US" smtClean="0"/>
              <a:t>9/25/2024</a:t>
            </a:fld>
            <a:endParaRPr lang="en-US"/>
          </a:p>
        </p:txBody>
      </p:sp>
      <p:sp>
        <p:nvSpPr>
          <p:cNvPr id="5" name="Footer Placeholder 4">
            <a:extLst>
              <a:ext uri="{FF2B5EF4-FFF2-40B4-BE49-F238E27FC236}">
                <a16:creationId xmlns:a16="http://schemas.microsoft.com/office/drawing/2014/main" id="{7DDBE111-2BDC-2643-F9A1-A16F67E08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E07090-2C46-EF0E-2DA0-945B872CD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1631D-A416-4AD6-BA8C-73B343223A80}" type="slidenum">
              <a:rPr lang="en-US" smtClean="0"/>
              <a:t>‹#›</a:t>
            </a:fld>
            <a:endParaRPr lang="en-US"/>
          </a:p>
        </p:txBody>
      </p:sp>
    </p:spTree>
    <p:extLst>
      <p:ext uri="{BB962C8B-B14F-4D97-AF65-F5344CB8AC3E}">
        <p14:creationId xmlns:p14="http://schemas.microsoft.com/office/powerpoint/2010/main" val="39755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0196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1"/>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F760B64-7C12-404E-9C2A-02ECD8F90CE5}"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68000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l" rtl="0" eaLnBrk="0" fontAlgn="base" hangingPunct="0">
        <a:spcBef>
          <a:spcPct val="0"/>
        </a:spcBef>
        <a:spcAft>
          <a:spcPct val="0"/>
        </a:spcAft>
        <a:defRPr sz="2800" b="1">
          <a:solidFill>
            <a:srgbClr val="8E7912"/>
          </a:solidFill>
          <a:latin typeface="+mj-lt"/>
          <a:ea typeface="+mj-ea"/>
          <a:cs typeface="+mj-cs"/>
        </a:defRPr>
      </a:lvl1pPr>
      <a:lvl2pPr algn="l" rtl="0" eaLnBrk="0" fontAlgn="base" hangingPunct="0">
        <a:spcBef>
          <a:spcPct val="0"/>
        </a:spcBef>
        <a:spcAft>
          <a:spcPct val="0"/>
        </a:spcAft>
        <a:defRPr sz="2800" b="1">
          <a:solidFill>
            <a:srgbClr val="8E7912"/>
          </a:solidFill>
          <a:latin typeface="Tahoma" pitchFamily="34" charset="0"/>
        </a:defRPr>
      </a:lvl2pPr>
      <a:lvl3pPr algn="l" rtl="0" eaLnBrk="0" fontAlgn="base" hangingPunct="0">
        <a:spcBef>
          <a:spcPct val="0"/>
        </a:spcBef>
        <a:spcAft>
          <a:spcPct val="0"/>
        </a:spcAft>
        <a:defRPr sz="2800" b="1">
          <a:solidFill>
            <a:srgbClr val="8E7912"/>
          </a:solidFill>
          <a:latin typeface="Tahoma" pitchFamily="34" charset="0"/>
        </a:defRPr>
      </a:lvl3pPr>
      <a:lvl4pPr algn="l" rtl="0" eaLnBrk="0" fontAlgn="base" hangingPunct="0">
        <a:spcBef>
          <a:spcPct val="0"/>
        </a:spcBef>
        <a:spcAft>
          <a:spcPct val="0"/>
        </a:spcAft>
        <a:defRPr sz="2800" b="1">
          <a:solidFill>
            <a:srgbClr val="8E7912"/>
          </a:solidFill>
          <a:latin typeface="Tahoma" pitchFamily="34" charset="0"/>
        </a:defRPr>
      </a:lvl4pPr>
      <a:lvl5pPr algn="l" rtl="0" eaLnBrk="0" fontAlgn="base" hangingPunct="0">
        <a:spcBef>
          <a:spcPct val="0"/>
        </a:spcBef>
        <a:spcAft>
          <a:spcPct val="0"/>
        </a:spcAft>
        <a:defRPr sz="2800" b="1">
          <a:solidFill>
            <a:srgbClr val="8E7912"/>
          </a:solidFill>
          <a:latin typeface="Tahoma" pitchFamily="34" charset="0"/>
        </a:defRPr>
      </a:lvl5pPr>
      <a:lvl6pPr marL="457200" algn="l" rtl="0" fontAlgn="base">
        <a:spcBef>
          <a:spcPct val="0"/>
        </a:spcBef>
        <a:spcAft>
          <a:spcPct val="0"/>
        </a:spcAft>
        <a:defRPr sz="2800" b="1">
          <a:solidFill>
            <a:srgbClr val="8E7912"/>
          </a:solidFill>
          <a:latin typeface="Tahoma" pitchFamily="34" charset="0"/>
        </a:defRPr>
      </a:lvl6pPr>
      <a:lvl7pPr marL="914400" algn="l" rtl="0" fontAlgn="base">
        <a:spcBef>
          <a:spcPct val="0"/>
        </a:spcBef>
        <a:spcAft>
          <a:spcPct val="0"/>
        </a:spcAft>
        <a:defRPr sz="2800" b="1">
          <a:solidFill>
            <a:srgbClr val="8E7912"/>
          </a:solidFill>
          <a:latin typeface="Tahoma" pitchFamily="34" charset="0"/>
        </a:defRPr>
      </a:lvl7pPr>
      <a:lvl8pPr marL="1371600" algn="l" rtl="0" fontAlgn="base">
        <a:spcBef>
          <a:spcPct val="0"/>
        </a:spcBef>
        <a:spcAft>
          <a:spcPct val="0"/>
        </a:spcAft>
        <a:defRPr sz="2800" b="1">
          <a:solidFill>
            <a:srgbClr val="8E7912"/>
          </a:solidFill>
          <a:latin typeface="Tahoma" pitchFamily="34" charset="0"/>
        </a:defRPr>
      </a:lvl8pPr>
      <a:lvl9pPr marL="1828800" algn="l" rtl="0" fontAlgn="base">
        <a:spcBef>
          <a:spcPct val="0"/>
        </a:spcBef>
        <a:spcAft>
          <a:spcPct val="0"/>
        </a:spcAft>
        <a:defRPr sz="2800" b="1">
          <a:solidFill>
            <a:srgbClr val="8E791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4C410A"/>
          </a:solidFill>
          <a:latin typeface="+mn-lt"/>
          <a:ea typeface="+mn-ea"/>
          <a:cs typeface="+mn-cs"/>
        </a:defRPr>
      </a:lvl1pPr>
      <a:lvl2pPr marL="742950" indent="-285750" algn="l" rtl="0" eaLnBrk="0" fontAlgn="base" hangingPunct="0">
        <a:spcBef>
          <a:spcPct val="20000"/>
        </a:spcBef>
        <a:spcAft>
          <a:spcPct val="0"/>
        </a:spcAft>
        <a:buChar char="–"/>
        <a:defRPr sz="1600">
          <a:solidFill>
            <a:srgbClr val="4C410A"/>
          </a:solidFill>
          <a:latin typeface="+mn-lt"/>
        </a:defRPr>
      </a:lvl2pPr>
      <a:lvl3pPr marL="1143000" indent="-228600" algn="l" rtl="0" eaLnBrk="0" fontAlgn="base" hangingPunct="0">
        <a:spcBef>
          <a:spcPct val="20000"/>
        </a:spcBef>
        <a:spcAft>
          <a:spcPct val="0"/>
        </a:spcAft>
        <a:buChar char="•"/>
        <a:defRPr sz="1400">
          <a:solidFill>
            <a:srgbClr val="4C410A"/>
          </a:solidFill>
          <a:latin typeface="+mn-lt"/>
        </a:defRPr>
      </a:lvl3pPr>
      <a:lvl4pPr marL="1600200" indent="-228600" algn="l" rtl="0" eaLnBrk="0" fontAlgn="base" hangingPunct="0">
        <a:spcBef>
          <a:spcPct val="20000"/>
        </a:spcBef>
        <a:spcAft>
          <a:spcPct val="0"/>
        </a:spcAft>
        <a:buChar char="–"/>
        <a:defRPr sz="1200">
          <a:solidFill>
            <a:srgbClr val="4C410A"/>
          </a:solidFill>
          <a:latin typeface="+mn-lt"/>
        </a:defRPr>
      </a:lvl4pPr>
      <a:lvl5pPr marL="2057400" indent="-228600" algn="l" rtl="0" eaLnBrk="0" fontAlgn="base" hangingPunct="0">
        <a:spcBef>
          <a:spcPct val="20000"/>
        </a:spcBef>
        <a:spcAft>
          <a:spcPct val="0"/>
        </a:spcAft>
        <a:buChar char="»"/>
        <a:defRPr sz="1200">
          <a:solidFill>
            <a:srgbClr val="4C410A"/>
          </a:solidFill>
          <a:latin typeface="+mn-lt"/>
        </a:defRPr>
      </a:lvl5pPr>
      <a:lvl6pPr marL="2514600" indent="-228600" algn="l" rtl="0" fontAlgn="base">
        <a:spcBef>
          <a:spcPct val="20000"/>
        </a:spcBef>
        <a:spcAft>
          <a:spcPct val="0"/>
        </a:spcAft>
        <a:buChar char="»"/>
        <a:defRPr sz="1200">
          <a:solidFill>
            <a:srgbClr val="4C410A"/>
          </a:solidFill>
          <a:latin typeface="+mn-lt"/>
        </a:defRPr>
      </a:lvl6pPr>
      <a:lvl7pPr marL="2971800" indent="-228600" algn="l" rtl="0" fontAlgn="base">
        <a:spcBef>
          <a:spcPct val="20000"/>
        </a:spcBef>
        <a:spcAft>
          <a:spcPct val="0"/>
        </a:spcAft>
        <a:buChar char="»"/>
        <a:defRPr sz="1200">
          <a:solidFill>
            <a:srgbClr val="4C410A"/>
          </a:solidFill>
          <a:latin typeface="+mn-lt"/>
        </a:defRPr>
      </a:lvl7pPr>
      <a:lvl8pPr marL="3429000" indent="-228600" algn="l" rtl="0" fontAlgn="base">
        <a:spcBef>
          <a:spcPct val="20000"/>
        </a:spcBef>
        <a:spcAft>
          <a:spcPct val="0"/>
        </a:spcAft>
        <a:buChar char="»"/>
        <a:defRPr sz="1200">
          <a:solidFill>
            <a:srgbClr val="4C410A"/>
          </a:solidFill>
          <a:latin typeface="+mn-lt"/>
        </a:defRPr>
      </a:lvl8pPr>
      <a:lvl9pPr marL="3886200" indent="-228600" algn="l" rtl="0" fontAlgn="base">
        <a:spcBef>
          <a:spcPct val="20000"/>
        </a:spcBef>
        <a:spcAft>
          <a:spcPct val="0"/>
        </a:spcAft>
        <a:buChar char="»"/>
        <a:defRPr sz="1200">
          <a:solidFill>
            <a:srgbClr val="4C41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3"/>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2F760B64-7C12-404E-9C2A-02ECD8F90CE5}" type="slidenum">
              <a:rPr lang="en-US" altLang="en-US"/>
              <a:pPr/>
              <a:t>‹#›</a:t>
            </a:fld>
            <a:endParaRPr lang="en-US" altLang="en-US"/>
          </a:p>
        </p:txBody>
      </p:sp>
    </p:spTree>
    <p:extLst>
      <p:ext uri="{BB962C8B-B14F-4D97-AF65-F5344CB8AC3E}">
        <p14:creationId xmlns:p14="http://schemas.microsoft.com/office/powerpoint/2010/main" val="303143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txStyles>
    <p:titleStyle>
      <a:lvl1pPr algn="l" rtl="0" eaLnBrk="0" fontAlgn="base" hangingPunct="0">
        <a:spcBef>
          <a:spcPct val="0"/>
        </a:spcBef>
        <a:spcAft>
          <a:spcPct val="0"/>
        </a:spcAft>
        <a:defRPr sz="2100" b="1">
          <a:solidFill>
            <a:srgbClr val="8E7912"/>
          </a:solidFill>
          <a:latin typeface="+mj-lt"/>
          <a:ea typeface="+mj-ea"/>
          <a:cs typeface="+mj-cs"/>
        </a:defRPr>
      </a:lvl1pPr>
      <a:lvl2pPr algn="l" rtl="0" eaLnBrk="0" fontAlgn="base" hangingPunct="0">
        <a:spcBef>
          <a:spcPct val="0"/>
        </a:spcBef>
        <a:spcAft>
          <a:spcPct val="0"/>
        </a:spcAft>
        <a:defRPr sz="2100" b="1">
          <a:solidFill>
            <a:srgbClr val="8E7912"/>
          </a:solidFill>
          <a:latin typeface="Tahoma" pitchFamily="34" charset="0"/>
        </a:defRPr>
      </a:lvl2pPr>
      <a:lvl3pPr algn="l" rtl="0" eaLnBrk="0" fontAlgn="base" hangingPunct="0">
        <a:spcBef>
          <a:spcPct val="0"/>
        </a:spcBef>
        <a:spcAft>
          <a:spcPct val="0"/>
        </a:spcAft>
        <a:defRPr sz="2100" b="1">
          <a:solidFill>
            <a:srgbClr val="8E7912"/>
          </a:solidFill>
          <a:latin typeface="Tahoma" pitchFamily="34" charset="0"/>
        </a:defRPr>
      </a:lvl3pPr>
      <a:lvl4pPr algn="l" rtl="0" eaLnBrk="0" fontAlgn="base" hangingPunct="0">
        <a:spcBef>
          <a:spcPct val="0"/>
        </a:spcBef>
        <a:spcAft>
          <a:spcPct val="0"/>
        </a:spcAft>
        <a:defRPr sz="2100" b="1">
          <a:solidFill>
            <a:srgbClr val="8E7912"/>
          </a:solidFill>
          <a:latin typeface="Tahoma" pitchFamily="34" charset="0"/>
        </a:defRPr>
      </a:lvl4pPr>
      <a:lvl5pPr algn="l" rtl="0" eaLnBrk="0" fontAlgn="base" hangingPunct="0">
        <a:spcBef>
          <a:spcPct val="0"/>
        </a:spcBef>
        <a:spcAft>
          <a:spcPct val="0"/>
        </a:spcAft>
        <a:defRPr sz="2100" b="1">
          <a:solidFill>
            <a:srgbClr val="8E7912"/>
          </a:solidFill>
          <a:latin typeface="Tahoma" pitchFamily="34" charset="0"/>
        </a:defRPr>
      </a:lvl5pPr>
      <a:lvl6pPr marL="342900" algn="l" rtl="0" fontAlgn="base">
        <a:spcBef>
          <a:spcPct val="0"/>
        </a:spcBef>
        <a:spcAft>
          <a:spcPct val="0"/>
        </a:spcAft>
        <a:defRPr sz="2100" b="1">
          <a:solidFill>
            <a:srgbClr val="8E7912"/>
          </a:solidFill>
          <a:latin typeface="Tahoma" pitchFamily="34" charset="0"/>
        </a:defRPr>
      </a:lvl6pPr>
      <a:lvl7pPr marL="685800" algn="l" rtl="0" fontAlgn="base">
        <a:spcBef>
          <a:spcPct val="0"/>
        </a:spcBef>
        <a:spcAft>
          <a:spcPct val="0"/>
        </a:spcAft>
        <a:defRPr sz="2100" b="1">
          <a:solidFill>
            <a:srgbClr val="8E7912"/>
          </a:solidFill>
          <a:latin typeface="Tahoma" pitchFamily="34" charset="0"/>
        </a:defRPr>
      </a:lvl7pPr>
      <a:lvl8pPr marL="1028700" algn="l" rtl="0" fontAlgn="base">
        <a:spcBef>
          <a:spcPct val="0"/>
        </a:spcBef>
        <a:spcAft>
          <a:spcPct val="0"/>
        </a:spcAft>
        <a:defRPr sz="2100" b="1">
          <a:solidFill>
            <a:srgbClr val="8E7912"/>
          </a:solidFill>
          <a:latin typeface="Tahoma" pitchFamily="34" charset="0"/>
        </a:defRPr>
      </a:lvl8pPr>
      <a:lvl9pPr marL="1371600" algn="l" rtl="0" fontAlgn="base">
        <a:spcBef>
          <a:spcPct val="0"/>
        </a:spcBef>
        <a:spcAft>
          <a:spcPct val="0"/>
        </a:spcAft>
        <a:defRPr sz="2100" b="1">
          <a:solidFill>
            <a:srgbClr val="8E7912"/>
          </a:solidFill>
          <a:latin typeface="Tahoma" pitchFamily="34" charset="0"/>
        </a:defRPr>
      </a:lvl9pPr>
    </p:titleStyle>
    <p:bodyStyle>
      <a:lvl1pPr marL="257175" indent="-257175" algn="l" rtl="0" eaLnBrk="0" fontAlgn="base" hangingPunct="0">
        <a:spcBef>
          <a:spcPct val="20000"/>
        </a:spcBef>
        <a:spcAft>
          <a:spcPct val="0"/>
        </a:spcAft>
        <a:buChar char="•"/>
        <a:defRPr sz="2400">
          <a:solidFill>
            <a:srgbClr val="4C410A"/>
          </a:solidFill>
          <a:latin typeface="+mn-lt"/>
          <a:ea typeface="+mn-ea"/>
          <a:cs typeface="+mn-cs"/>
        </a:defRPr>
      </a:lvl1pPr>
      <a:lvl2pPr marL="557213" indent="-214313" algn="l" rtl="0" eaLnBrk="0" fontAlgn="base" hangingPunct="0">
        <a:spcBef>
          <a:spcPct val="20000"/>
        </a:spcBef>
        <a:spcAft>
          <a:spcPct val="0"/>
        </a:spcAft>
        <a:buChar char="–"/>
        <a:defRPr sz="1200">
          <a:solidFill>
            <a:srgbClr val="4C410A"/>
          </a:solidFill>
          <a:latin typeface="+mn-lt"/>
        </a:defRPr>
      </a:lvl2pPr>
      <a:lvl3pPr marL="857250" indent="-171450" algn="l" rtl="0" eaLnBrk="0" fontAlgn="base" hangingPunct="0">
        <a:spcBef>
          <a:spcPct val="20000"/>
        </a:spcBef>
        <a:spcAft>
          <a:spcPct val="0"/>
        </a:spcAft>
        <a:buChar char="•"/>
        <a:defRPr sz="1050">
          <a:solidFill>
            <a:srgbClr val="4C410A"/>
          </a:solidFill>
          <a:latin typeface="+mn-lt"/>
        </a:defRPr>
      </a:lvl3pPr>
      <a:lvl4pPr marL="1200150" indent="-171450" algn="l" rtl="0" eaLnBrk="0" fontAlgn="base" hangingPunct="0">
        <a:spcBef>
          <a:spcPct val="20000"/>
        </a:spcBef>
        <a:spcAft>
          <a:spcPct val="0"/>
        </a:spcAft>
        <a:buChar char="–"/>
        <a:defRPr sz="900">
          <a:solidFill>
            <a:srgbClr val="4C410A"/>
          </a:solidFill>
          <a:latin typeface="+mn-lt"/>
        </a:defRPr>
      </a:lvl4pPr>
      <a:lvl5pPr marL="1543050" indent="-171450" algn="l" rtl="0" eaLnBrk="0" fontAlgn="base" hangingPunct="0">
        <a:spcBef>
          <a:spcPct val="20000"/>
        </a:spcBef>
        <a:spcAft>
          <a:spcPct val="0"/>
        </a:spcAft>
        <a:buChar char="»"/>
        <a:defRPr sz="900">
          <a:solidFill>
            <a:srgbClr val="4C410A"/>
          </a:solidFill>
          <a:latin typeface="+mn-lt"/>
        </a:defRPr>
      </a:lvl5pPr>
      <a:lvl6pPr marL="1885950" indent="-171450" algn="l" rtl="0" fontAlgn="base">
        <a:spcBef>
          <a:spcPct val="20000"/>
        </a:spcBef>
        <a:spcAft>
          <a:spcPct val="0"/>
        </a:spcAft>
        <a:buChar char="»"/>
        <a:defRPr sz="900">
          <a:solidFill>
            <a:srgbClr val="4C410A"/>
          </a:solidFill>
          <a:latin typeface="+mn-lt"/>
        </a:defRPr>
      </a:lvl6pPr>
      <a:lvl7pPr marL="2228850" indent="-171450" algn="l" rtl="0" fontAlgn="base">
        <a:spcBef>
          <a:spcPct val="20000"/>
        </a:spcBef>
        <a:spcAft>
          <a:spcPct val="0"/>
        </a:spcAft>
        <a:buChar char="»"/>
        <a:defRPr sz="900">
          <a:solidFill>
            <a:srgbClr val="4C410A"/>
          </a:solidFill>
          <a:latin typeface="+mn-lt"/>
        </a:defRPr>
      </a:lvl7pPr>
      <a:lvl8pPr marL="2571750" indent="-171450" algn="l" rtl="0" fontAlgn="base">
        <a:spcBef>
          <a:spcPct val="20000"/>
        </a:spcBef>
        <a:spcAft>
          <a:spcPct val="0"/>
        </a:spcAft>
        <a:buChar char="»"/>
        <a:defRPr sz="900">
          <a:solidFill>
            <a:srgbClr val="4C410A"/>
          </a:solidFill>
          <a:latin typeface="+mn-lt"/>
        </a:defRPr>
      </a:lvl8pPr>
      <a:lvl9pPr marL="2914650" indent="-171450" algn="l" rtl="0" fontAlgn="base">
        <a:spcBef>
          <a:spcPct val="20000"/>
        </a:spcBef>
        <a:spcAft>
          <a:spcPct val="0"/>
        </a:spcAft>
        <a:buChar char="»"/>
        <a:defRPr sz="900">
          <a:solidFill>
            <a:srgbClr val="4C410A"/>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D6E86-876F-4718-9030-C30419E40CF0}" type="datetimeFigureOut">
              <a:rPr lang="en-US" smtClean="0"/>
              <a:t>9/25/2024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B4E17-F2DE-4A39-AE83-8A5F81EC753D}" type="slidenum">
              <a:rPr lang="en-US" smtClean="0"/>
              <a:t>‹#›</a:t>
            </a:fld>
            <a:endParaRPr lang="en-US"/>
          </a:p>
        </p:txBody>
      </p:sp>
    </p:spTree>
    <p:extLst>
      <p:ext uri="{BB962C8B-B14F-4D97-AF65-F5344CB8AC3E}">
        <p14:creationId xmlns:p14="http://schemas.microsoft.com/office/powerpoint/2010/main" val="3148565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9/25/2024</a:t>
            </a:fld>
            <a:endParaRPr lang="en-US"/>
          </a:p>
        </p:txBody>
      </p:sp>
      <p:sp>
        <p:nvSpPr>
          <p:cNvPr id="5" name="Footer Placeholder 4"/>
          <p:cNvSpPr>
            <a:spLocks noGrp="1"/>
          </p:cNvSpPr>
          <p:nvPr>
            <p:ph type="ftr" sz="quarter" idx="3"/>
          </p:nvPr>
        </p:nvSpPr>
        <p:spPr>
          <a:xfrm>
            <a:off x="4165601" y="635642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42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6813076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ll/>
  </p:transition>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2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52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5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2325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C83E0-2849-2CC4-AB4E-C2F35C214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0A8518-3A87-981D-385D-D4DAE132E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E1AF2-A65A-5CFA-BE3B-286D37DC2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31456B-A6F9-4EF1-867C-7007FC173569}" type="datetimeFigureOut">
              <a:rPr lang="en-US" smtClean="0"/>
              <a:t>9/25/2024</a:t>
            </a:fld>
            <a:endParaRPr lang="en-US"/>
          </a:p>
        </p:txBody>
      </p:sp>
      <p:sp>
        <p:nvSpPr>
          <p:cNvPr id="5" name="Footer Placeholder 4">
            <a:extLst>
              <a:ext uri="{FF2B5EF4-FFF2-40B4-BE49-F238E27FC236}">
                <a16:creationId xmlns:a16="http://schemas.microsoft.com/office/drawing/2014/main" id="{386CC4DC-2EDF-B350-4E30-C240BAA5C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30A4EC-3DF9-437C-1F64-0A060D354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89D749-7995-4EEE-A404-6679C9CC8A93}" type="slidenum">
              <a:rPr lang="en-US" smtClean="0"/>
              <a:t>‹#›</a:t>
            </a:fld>
            <a:endParaRPr lang="en-US"/>
          </a:p>
        </p:txBody>
      </p:sp>
    </p:spTree>
    <p:extLst>
      <p:ext uri="{BB962C8B-B14F-4D97-AF65-F5344CB8AC3E}">
        <p14:creationId xmlns:p14="http://schemas.microsoft.com/office/powerpoint/2010/main" val="27178357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9/25/2024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184128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stait@gibperk.com" TargetMode="External"/><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00.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notesSlide" Target="../notesSlides/notesSlide28.xml"/><Relationship Id="rId1" Type="http://schemas.openxmlformats.org/officeDocument/2006/relationships/slideLayout" Target="../slideLayouts/slideLayout72.xml"/><Relationship Id="rId5" Type="http://schemas.openxmlformats.org/officeDocument/2006/relationships/image" Target="../media/image5.gif"/><Relationship Id="rId4" Type="http://schemas.openxmlformats.org/officeDocument/2006/relationships/hyperlink" Target="mailto:mpezzner@gibperk.com"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image" Target="../media/image5.gif"/><Relationship Id="rId4" Type="http://schemas.openxmlformats.org/officeDocument/2006/relationships/hyperlink" Target="mailto:mpezzner@gibperk.com"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hyperlink" Target="mailto:pfellman@gibperk.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hyperlink" Target="mailto:tedperkins@gibperk.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90.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learningmarket.org/" TargetMode="External"/><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31141" y="2389238"/>
            <a:ext cx="8641633" cy="5016909"/>
          </a:xfrm>
          <a:ln w="12700">
            <a:noFill/>
          </a:ln>
        </p:spPr>
        <p:txBody>
          <a:bodyPr>
            <a:normAutofit/>
          </a:bodyPr>
          <a:lstStyle/>
          <a:p>
            <a:pPr eaLnBrk="1" hangingPunct="1">
              <a:defRPr/>
            </a:pPr>
            <a:r>
              <a:rPr lang="en-US" dirty="0">
                <a:solidFill>
                  <a:srgbClr val="FFC000"/>
                </a:solidFill>
                <a:latin typeface="Calibri Light" panose="020F0302020204030204" pitchFamily="34" charset="0"/>
                <a:cs typeface="Calibri Light" panose="020F0302020204030204" pitchFamily="34" charset="0"/>
              </a:rPr>
              <a:t>Presented by </a:t>
            </a:r>
          </a:p>
          <a:p>
            <a:pPr eaLnBrk="1" hangingPunct="1">
              <a:spcBef>
                <a:spcPts val="6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EDWARD L. PERKINS, JD, LLM (Tax), CPA</a:t>
            </a:r>
            <a:r>
              <a:rPr lang="en-US" b="1" spc="50" dirty="0">
                <a:ln w="0">
                  <a:solidFill>
                    <a:sysClr val="windowText" lastClr="000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 </a:t>
            </a:r>
            <a:br>
              <a:rPr lang="en-US" b="1" dirty="0">
                <a:solidFill>
                  <a:srgbClr val="FFC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en-US" sz="2400" dirty="0" err="1">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Gibson&amp;Perkins</a:t>
            </a: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 PC</a:t>
            </a:r>
            <a:endParaRPr lang="en-US" sz="2400" b="1" dirty="0">
              <a:solidFill>
                <a:srgbClr val="FFC000"/>
              </a:solidFill>
              <a:latin typeface="Calibri Light" panose="020F0302020204030204" pitchFamily="34" charset="0"/>
              <a:cs typeface="Calibri Light" panose="020F0302020204030204" pitchFamily="34" charset="0"/>
            </a:endParaRPr>
          </a:p>
          <a:p>
            <a:pPr eaLnBrk="1" hangingPunct="1">
              <a:spcBef>
                <a:spcPts val="12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MARTIN PEZZNER, JD, CPA</a:t>
            </a:r>
            <a:br>
              <a:rPr lang="en-US" b="1" dirty="0">
                <a:solidFill>
                  <a:srgbClr val="FFC000"/>
                </a:solidFill>
                <a:latin typeface="Calibri Light" panose="020F0302020204030204" pitchFamily="34" charset="0"/>
                <a:cs typeface="Calibri Light" panose="020F0302020204030204" pitchFamily="34" charset="0"/>
              </a:rPr>
            </a:br>
            <a:r>
              <a:rPr lang="en-US" sz="2400" dirty="0" err="1">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Gibson&amp;Perkins</a:t>
            </a: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 PC</a:t>
            </a:r>
          </a:p>
        </p:txBody>
      </p:sp>
      <p:sp>
        <p:nvSpPr>
          <p:cNvPr id="2" name="TextBox 1">
            <a:extLst>
              <a:ext uri="{FF2B5EF4-FFF2-40B4-BE49-F238E27FC236}">
                <a16:creationId xmlns:a16="http://schemas.microsoft.com/office/drawing/2014/main" id="{A3AE2CE3-390C-166C-C9B5-2F488A2ECBEF}"/>
              </a:ext>
            </a:extLst>
          </p:cNvPr>
          <p:cNvSpPr txBox="1"/>
          <p:nvPr/>
        </p:nvSpPr>
        <p:spPr>
          <a:xfrm>
            <a:off x="1902775" y="1309409"/>
            <a:ext cx="8641632" cy="830997"/>
          </a:xfrm>
          <a:prstGeom prst="rect">
            <a:avLst/>
          </a:prstGeom>
          <a:noFill/>
        </p:spPr>
        <p:txBody>
          <a:bodyPr wrap="square" rtlCol="0">
            <a:spAutoFit/>
          </a:bodyPr>
          <a:lstStyle/>
          <a:p>
            <a:pPr algn="ctr"/>
            <a:r>
              <a:rPr lang="en-US" sz="4800" b="1" dirty="0">
                <a:solidFill>
                  <a:srgbClr val="FFC000"/>
                </a:solidFill>
                <a:effectLst/>
              </a:rPr>
              <a:t>Business Law Update</a:t>
            </a:r>
          </a:p>
        </p:txBody>
      </p:sp>
    </p:spTree>
    <p:extLst>
      <p:ext uri="{BB962C8B-B14F-4D97-AF65-F5344CB8AC3E}">
        <p14:creationId xmlns:p14="http://schemas.microsoft.com/office/powerpoint/2010/main" val="636923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227" y="1641094"/>
            <a:ext cx="4418449" cy="3908121"/>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Abadi Extra Light" panose="020B0204020104020204" pitchFamily="34" charset="0"/>
                <a:ea typeface="+mn-ea"/>
                <a:cs typeface="+mn-cs"/>
              </a:rPr>
              <a:t>Technical Support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If you have issues during the presentation, please email</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Sean Tait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hlinkClick r:id="rId3"/>
              </a:rPr>
              <a:t>stait</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hlinkClick r:id="rId3"/>
              </a:rPr>
              <a:t>@gibperk.com</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or </a:t>
            </a:r>
            <a:b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610 565 1708 Ext 104</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real-time troubleshooting assistance</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1228900380"/>
      </p:ext>
    </p:extLst>
  </p:cSld>
  <p:clrMapOvr>
    <a:masterClrMapping/>
  </p:clrMapOvr>
  <p:transition spd="med">
    <p:pull/>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54" y="597639"/>
            <a:ext cx="5399269" cy="1485513"/>
          </a:xfrm>
        </p:spPr>
        <p:txBody>
          <a:bodyPr rtlCol="0">
            <a:normAutofit/>
          </a:bodyPr>
          <a:lstStyle/>
          <a:p>
            <a:pPr algn="ctr">
              <a:defRPr/>
            </a:pPr>
            <a:r>
              <a:rPr lang="en-US" sz="4799" b="1" dirty="0">
                <a:solidFill>
                  <a:srgbClr val="C00000"/>
                </a:solidFill>
                <a:effectLst>
                  <a:outerShdw blurRad="38100" dist="38100" dir="2700000" algn="tl">
                    <a:srgbClr val="000000">
                      <a:alpha val="43137"/>
                    </a:srgbClr>
                  </a:outerShdw>
                </a:effectLst>
                <a:latin typeface="Bell MT" panose="02020503060305020303" pitchFamily="18" charset="0"/>
              </a:rPr>
              <a:t>Questions</a:t>
            </a:r>
          </a:p>
        </p:txBody>
      </p:sp>
      <p:sp>
        <p:nvSpPr>
          <p:cNvPr id="7" name="TextBox 6"/>
          <p:cNvSpPr txBox="1"/>
          <p:nvPr/>
        </p:nvSpPr>
        <p:spPr>
          <a:xfrm>
            <a:off x="3182110" y="1753045"/>
            <a:ext cx="5999187" cy="4030591"/>
          </a:xfrm>
          <a:prstGeom prst="rect">
            <a:avLst/>
          </a:prstGeom>
          <a:noFill/>
        </p:spPr>
        <p:txBody>
          <a:bodyPr>
            <a:spAutoFit/>
          </a:bodyPr>
          <a:lstStyle/>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any questions during the program please type them into the chat box and I will try to address them </a:t>
            </a:r>
            <a:b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 program.</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your question is </a:t>
            </a:r>
            <a:r>
              <a:rPr kumimoji="0" lang="en-US" sz="1999"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answered </a:t>
            </a: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 program you will receive an e-mail response after the program is concluded.</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questions after the program is concluded please e-mail your question to -</a:t>
            </a: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tperkins@gibperk.com</a:t>
            </a:r>
            <a:endPar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mpezzner@gibperk.com</a:t>
            </a:r>
            <a:endPar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3780" name="AutoShape 4" descr="http://downloads.animationfactory.com/download/question_md_clr.gif?t=1447862876&amp;m=32992063&amp;h=bda19fe6a9044b512d4721be56c0e5d5"/>
          <p:cNvSpPr>
            <a:spLocks noChangeAspect="1" noChangeArrowheads="1"/>
          </p:cNvSpPr>
          <p:nvPr/>
        </p:nvSpPr>
        <p:spPr bwMode="auto">
          <a:xfrm>
            <a:off x="2703604" y="-135597"/>
            <a:ext cx="171405"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pic>
        <p:nvPicPr>
          <p:cNvPr id="9221" name="Picture 5" descr="C:\Users\ted\Desktop\question_md_clr.gif"/>
          <p:cNvPicPr>
            <a:picLocks noChangeAspect="1" noChangeArrowheads="1" noCrop="1"/>
          </p:cNvPicPr>
          <p:nvPr/>
        </p:nvPicPr>
        <p:blipFill>
          <a:blip r:embed="rId5"/>
          <a:srcRect/>
          <a:stretch>
            <a:fillRect/>
          </a:stretch>
        </p:blipFill>
        <p:spPr bwMode="auto">
          <a:xfrm>
            <a:off x="7467244" y="954733"/>
            <a:ext cx="533261" cy="73640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01438"/>
      </p:ext>
    </p:extLst>
  </p:cSld>
  <p:clrMapOvr>
    <a:masterClrMapping/>
  </p:clrMapOvr>
  <p:transition spd="med">
    <p:pull/>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a:extLst>
              <a:ext uri="{FF2B5EF4-FFF2-40B4-BE49-F238E27FC236}">
                <a16:creationId xmlns:a16="http://schemas.microsoft.com/office/drawing/2014/main" id="{FFE0055B-A7BC-4A0F-A9D0-B72CC575962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0"/>
            <a:ext cx="2743200" cy="6858000"/>
          </a:xfrm>
          <a:prstGeom prst="rect">
            <a:avLst/>
          </a:prstGeom>
        </p:spPr>
      </p:pic>
      <p:sp>
        <p:nvSpPr>
          <p:cNvPr id="16" name="Rectangle 15">
            <a:extLst>
              <a:ext uri="{FF2B5EF4-FFF2-40B4-BE49-F238E27FC236}">
                <a16:creationId xmlns:a16="http://schemas.microsoft.com/office/drawing/2014/main" id="{9B776E11-3265-4F42-8F2E-3B425C1E78B5}"/>
              </a:ext>
            </a:extLst>
          </p:cNvPr>
          <p:cNvSpPr/>
          <p:nvPr/>
        </p:nvSpPr>
        <p:spPr>
          <a:xfrm rot="5400000" flipH="1">
            <a:off x="-6477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1D26529-96DF-4D3B-A0FC-00F576B7A363}"/>
              </a:ext>
            </a:extLst>
          </p:cNvPr>
          <p:cNvSpPr txBox="1"/>
          <p:nvPr/>
        </p:nvSpPr>
        <p:spPr>
          <a:xfrm>
            <a:off x="2362200" y="990600"/>
            <a:ext cx="323850" cy="830263"/>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0000"/>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26095BAE-3018-4D8E-908C-65757EAD7E7A}"/>
              </a:ext>
            </a:extLst>
          </p:cNvPr>
          <p:cNvSpPr/>
          <p:nvPr/>
        </p:nvSpPr>
        <p:spPr>
          <a:xfrm flipH="1" flipV="1">
            <a:off x="2814638" y="666750"/>
            <a:ext cx="9231312" cy="46038"/>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B986421-36E9-4E6E-8830-1FDB30B1085A}"/>
              </a:ext>
            </a:extLst>
          </p:cNvPr>
          <p:cNvSpPr txBox="1"/>
          <p:nvPr/>
        </p:nvSpPr>
        <p:spPr>
          <a:xfrm>
            <a:off x="4806950" y="1144588"/>
            <a:ext cx="5715000" cy="3724096"/>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Calibri"/>
                <a:ea typeface="+mn-ea"/>
                <a:cs typeface="+mn-cs"/>
              </a:rPr>
              <a:t>You </a:t>
            </a:r>
            <a:r>
              <a:rPr kumimoji="0" lang="en-US" sz="2400" b="1" i="0" u="none" strike="noStrike" kern="0" cap="none" spc="0" normalizeH="0" baseline="0" noProof="0" dirty="0">
                <a:ln>
                  <a:noFill/>
                </a:ln>
                <a:solidFill>
                  <a:srgbClr val="000000"/>
                </a:solidFill>
                <a:effectLst/>
                <a:uLnTx/>
                <a:uFillTx/>
                <a:latin typeface="Calibri"/>
                <a:ea typeface="+mn-ea"/>
                <a:cs typeface="+mn-cs"/>
              </a:rPr>
              <a:t>will receive an email with a link to the written materials and 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000000"/>
                </a:solidFill>
                <a:effectLst/>
                <a:uLnTx/>
                <a:uFillTx/>
                <a:latin typeface="Calibri"/>
                <a:ea typeface="+mn-ea"/>
                <a:cs typeface="+mn-cs"/>
              </a:rPr>
              <a:t>Please complete this form</a:t>
            </a:r>
            <a:r>
              <a:rPr kumimoji="0" lang="en-US" sz="2400" b="1" i="0" u="none" strike="noStrike" kern="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p:txBody>
      </p:sp>
    </p:spTree>
    <p:extLst>
      <p:ext uri="{BB962C8B-B14F-4D97-AF65-F5344CB8AC3E}">
        <p14:creationId xmlns:p14="http://schemas.microsoft.com/office/powerpoint/2010/main" val="4116469430"/>
      </p:ext>
    </p:extLst>
  </p:cSld>
  <p:clrMapOvr>
    <a:masterClrMapping/>
  </p:clrMapOvr>
  <p:transition spd="med">
    <p:pull/>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23BD-B278-343B-E220-95934D0B05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50EF4E-590D-37E6-48AA-15E7B79222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2749636"/>
      </p:ext>
    </p:extLst>
  </p:cSld>
  <p:clrMapOvr>
    <a:masterClrMapping/>
  </p:clrMapOvr>
  <p:transition spd="med">
    <p:pull/>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B31D-7EAE-7986-1E71-8711906F6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9090FC-D6DD-32FC-AF8C-ED3D680EAB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6201754"/>
      </p:ext>
    </p:extLst>
  </p:cSld>
  <p:clrMapOvr>
    <a:masterClrMapping/>
  </p:clrMapOvr>
  <p:transition spd="med">
    <p:pull/>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2359E4-350C-4B4C-903D-CD1B2BA31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5FC5A2-E1DC-4DFE-9837-1EA5E869A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2024ACE-D556-4A21-9B17-7CA3E82DA4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19625" y="549273"/>
            <a:ext cx="7021250" cy="5757924"/>
            <a:chOff x="4656138" y="0"/>
            <a:chExt cx="6983409" cy="6308725"/>
          </a:xfrm>
        </p:grpSpPr>
        <p:sp>
          <p:nvSpPr>
            <p:cNvPr id="18" name="Rectangle 17">
              <a:extLst>
                <a:ext uri="{FF2B5EF4-FFF2-40B4-BE49-F238E27FC236}">
                  <a16:creationId xmlns:a16="http://schemas.microsoft.com/office/drawing/2014/main" id="{027A47B5-1D69-47DA-8BBA-FE75FCAA3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85068B72-E376-4FE8-9F05-44E757434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7DC2B55-5BFC-4180-9FE3-261FEF00B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extBox 2">
            <a:extLst>
              <a:ext uri="{FF2B5EF4-FFF2-40B4-BE49-F238E27FC236}">
                <a16:creationId xmlns:a16="http://schemas.microsoft.com/office/drawing/2014/main" id="{58F134DF-96DA-6DFA-DB04-48C7FEC35375}"/>
              </a:ext>
            </a:extLst>
          </p:cNvPr>
          <p:cNvSpPr txBox="1"/>
          <p:nvPr/>
        </p:nvSpPr>
        <p:spPr>
          <a:xfrm>
            <a:off x="5074594" y="1144317"/>
            <a:ext cx="6086598" cy="4761303"/>
          </a:xfrm>
          <a:prstGeom prst="rect">
            <a:avLst/>
          </a:prstGeom>
          <a:noFill/>
        </p:spPr>
        <p:txBody>
          <a:bodyPr wrap="square">
            <a:spAutoFit/>
          </a:bodyPr>
          <a:lstStyle/>
          <a:p>
            <a:pPr defTabSz="566928">
              <a:spcBef>
                <a:spcPts val="372"/>
              </a:spcBef>
              <a:spcAft>
                <a:spcPts val="1200"/>
              </a:spcAft>
            </a:pPr>
            <a:r>
              <a:rPr lang="en-US" sz="2000" kern="1200" dirty="0">
                <a:solidFill>
                  <a:srgbClr val="002060"/>
                </a:solidFill>
                <a:effectLst>
                  <a:outerShdw blurRad="38100" dist="38100" dir="2700000" algn="tl">
                    <a:srgbClr val="000000">
                      <a:alpha val="43137"/>
                    </a:srgbClr>
                  </a:outerShdw>
                </a:effectLst>
                <a:latin typeface="+mn-lt"/>
                <a:ea typeface="+mn-ea"/>
                <a:cs typeface="+mn-cs"/>
              </a:rPr>
              <a:t>Forum Selection for Internal Corporate Claims</a:t>
            </a:r>
          </a:p>
          <a:p>
            <a:pPr defTabSz="566928">
              <a:spcBef>
                <a:spcPts val="372"/>
              </a:spcBef>
              <a:spcAft>
                <a:spcPts val="372"/>
              </a:spcAft>
            </a:pPr>
            <a:r>
              <a:rPr lang="en-US" kern="1200" dirty="0">
                <a:solidFill>
                  <a:schemeClr val="tx1"/>
                </a:solidFill>
                <a:latin typeface="+mn-lt"/>
                <a:ea typeface="+mn-ea"/>
                <a:cs typeface="+mn-cs"/>
              </a:rPr>
              <a:t>Section 1513 of the BCL is a newly added section that took effect on January 3, 2023. </a:t>
            </a:r>
          </a:p>
          <a:p>
            <a:pPr defTabSz="566928">
              <a:spcBef>
                <a:spcPts val="372"/>
              </a:spcBef>
              <a:spcAft>
                <a:spcPts val="372"/>
              </a:spcAft>
            </a:pPr>
            <a:r>
              <a:rPr lang="en-US" kern="1200" dirty="0">
                <a:solidFill>
                  <a:schemeClr val="tx1"/>
                </a:solidFill>
                <a:latin typeface="+mn-lt"/>
                <a:ea typeface="+mn-ea"/>
                <a:cs typeface="+mn-cs"/>
              </a:rPr>
              <a:t>It relates to forum selection provisions related to internal corporate claims. </a:t>
            </a:r>
          </a:p>
          <a:p>
            <a:pPr defTabSz="283464">
              <a:spcBef>
                <a:spcPts val="372"/>
              </a:spcBef>
              <a:spcAft>
                <a:spcPts val="372"/>
              </a:spcAft>
            </a:pPr>
            <a:r>
              <a:rPr lang="en-US" kern="1200" dirty="0">
                <a:solidFill>
                  <a:srgbClr val="C00000"/>
                </a:solidFill>
                <a:latin typeface="+mn-lt"/>
                <a:ea typeface="+mn-ea"/>
                <a:cs typeface="+mn-cs"/>
              </a:rPr>
              <a:t>As a general rule, it provides that bylaws for a corporation may state that </a:t>
            </a:r>
            <a:r>
              <a:rPr lang="en-US" kern="1200" dirty="0">
                <a:solidFill>
                  <a:srgbClr val="C00000"/>
                </a:solidFill>
                <a:effectLst>
                  <a:outerShdw blurRad="38100" dist="38100" dir="2700000" algn="tl">
                    <a:srgbClr val="000000">
                      <a:alpha val="43137"/>
                    </a:srgbClr>
                  </a:outerShdw>
                </a:effectLst>
                <a:latin typeface="+mn-lt"/>
                <a:ea typeface="+mn-ea"/>
                <a:cs typeface="+mn-cs"/>
              </a:rPr>
              <a:t>“internal corporate claims” </a:t>
            </a:r>
            <a:r>
              <a:rPr lang="en-US" kern="1200" dirty="0">
                <a:solidFill>
                  <a:srgbClr val="C00000"/>
                </a:solidFill>
                <a:latin typeface="+mn-lt"/>
                <a:ea typeface="+mn-ea"/>
                <a:cs typeface="+mn-cs"/>
              </a:rPr>
              <a:t>must be brought exclusively in a specified court or courts of the Commonwealth and, if so specified, also in:</a:t>
            </a:r>
          </a:p>
          <a:p>
            <a:pPr marL="285750" indent="-285750" defTabSz="283464">
              <a:spcBef>
                <a:spcPts val="372"/>
              </a:spcBef>
              <a:spcAft>
                <a:spcPts val="372"/>
              </a:spcAft>
              <a:buFont typeface="Arial" panose="020B0604020202020204" pitchFamily="34" charset="0"/>
              <a:buChar char="•"/>
            </a:pPr>
            <a:r>
              <a:rPr lang="en-US" kern="1200" dirty="0">
                <a:solidFill>
                  <a:srgbClr val="C00000"/>
                </a:solidFill>
                <a:latin typeface="+mn-lt"/>
                <a:ea typeface="+mn-ea"/>
                <a:cs typeface="+mn-cs"/>
              </a:rPr>
              <a:t>Other identified courts sitting in this Commonwealth; or</a:t>
            </a:r>
          </a:p>
          <a:p>
            <a:pPr marL="285750" indent="-285750" defTabSz="283464">
              <a:spcBef>
                <a:spcPts val="372"/>
              </a:spcBef>
              <a:spcAft>
                <a:spcPts val="372"/>
              </a:spcAft>
              <a:buFont typeface="Arial" panose="020B0604020202020204" pitchFamily="34" charset="0"/>
              <a:buChar char="•"/>
            </a:pPr>
            <a:r>
              <a:rPr lang="en-US" kern="1200" dirty="0">
                <a:solidFill>
                  <a:srgbClr val="C00000"/>
                </a:solidFill>
                <a:latin typeface="+mn-lt"/>
                <a:ea typeface="+mn-ea"/>
                <a:cs typeface="+mn-cs"/>
              </a:rPr>
              <a:t>Identified courts sitting in other jurisdictions with which the business corporation has a reasonable relationship.</a:t>
            </a:r>
          </a:p>
          <a:p>
            <a:pPr defTabSz="566928">
              <a:spcBef>
                <a:spcPts val="372"/>
              </a:spcBef>
              <a:spcAft>
                <a:spcPts val="372"/>
              </a:spcAft>
            </a:pPr>
            <a:endParaRPr lang="en-US" sz="1240" kern="1200" dirty="0">
              <a:solidFill>
                <a:schemeClr val="tx1"/>
              </a:solidFill>
              <a:latin typeface="+mn-lt"/>
              <a:ea typeface="+mn-ea"/>
              <a:cs typeface="+mn-cs"/>
            </a:endParaRPr>
          </a:p>
          <a:p>
            <a:pPr>
              <a:spcBef>
                <a:spcPts val="600"/>
              </a:spcBef>
              <a:spcAft>
                <a:spcPts val="600"/>
              </a:spcAft>
            </a:pPr>
            <a:endParaRPr lang="en-US" dirty="0"/>
          </a:p>
        </p:txBody>
      </p:sp>
      <p:pic>
        <p:nvPicPr>
          <p:cNvPr id="4" name="Picture 3" descr="A diagram of a corporate affairs&#10;&#10;Description automatically generated">
            <a:extLst>
              <a:ext uri="{FF2B5EF4-FFF2-40B4-BE49-F238E27FC236}">
                <a16:creationId xmlns:a16="http://schemas.microsoft.com/office/drawing/2014/main" id="{E67F2B73-213F-F0CF-2D3C-C42792F93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2020605"/>
            <a:ext cx="2689056" cy="2503769"/>
          </a:xfrm>
          <a:prstGeom prst="rect">
            <a:avLst/>
          </a:prstGeom>
        </p:spPr>
      </p:pic>
      <p:sp>
        <p:nvSpPr>
          <p:cNvPr id="5" name="TextBox 4">
            <a:extLst>
              <a:ext uri="{FF2B5EF4-FFF2-40B4-BE49-F238E27FC236}">
                <a16:creationId xmlns:a16="http://schemas.microsoft.com/office/drawing/2014/main" id="{3186A1B0-1B0C-31CE-1E2E-A71F89B047A8}"/>
              </a:ext>
            </a:extLst>
          </p:cNvPr>
          <p:cNvSpPr txBox="1"/>
          <p:nvPr/>
        </p:nvSpPr>
        <p:spPr>
          <a:xfrm rot="21386419">
            <a:off x="2811197" y="57985"/>
            <a:ext cx="6094428" cy="1477328"/>
          </a:xfrm>
          <a:prstGeom prst="rect">
            <a:avLst/>
          </a:prstGeom>
          <a:solidFill>
            <a:schemeClr val="tx1">
              <a:lumMod val="95000"/>
              <a:lumOff val="5000"/>
            </a:schemeClr>
          </a:solidFill>
          <a:effectLst>
            <a:outerShdw blurRad="50800" dist="50800" dir="5400000" algn="ctr" rotWithShape="0">
              <a:srgbClr val="000000">
                <a:alpha val="99000"/>
              </a:srgbClr>
            </a:outerShdw>
          </a:effectLst>
        </p:spPr>
        <p:txBody>
          <a:bodyPr wrap="square" lIns="182880" tIns="182880" rIns="182880" bIns="182880">
            <a:spAutoFit/>
          </a:bodyPr>
          <a:lstStyle/>
          <a:p>
            <a:r>
              <a:rPr lang="en-US" dirty="0">
                <a:solidFill>
                  <a:schemeClr val="accent4">
                    <a:lumMod val="60000"/>
                    <a:lumOff val="40000"/>
                  </a:schemeClr>
                </a:solidFill>
              </a:rPr>
              <a:t>“</a:t>
            </a:r>
            <a:r>
              <a:rPr lang="en-US" i="1" dirty="0">
                <a:solidFill>
                  <a:schemeClr val="accent4">
                    <a:lumMod val="60000"/>
                    <a:lumOff val="40000"/>
                  </a:schemeClr>
                </a:solidFill>
              </a:rPr>
              <a:t>Internal corporate claims”</a:t>
            </a:r>
            <a:r>
              <a:rPr lang="en-US" dirty="0">
                <a:solidFill>
                  <a:schemeClr val="accent4">
                    <a:lumMod val="60000"/>
                    <a:lumOff val="40000"/>
                  </a:schemeClr>
                </a:solidFill>
              </a:rPr>
              <a:t> </a:t>
            </a:r>
            <a:r>
              <a:rPr lang="en-US" dirty="0">
                <a:solidFill>
                  <a:schemeClr val="bg1">
                    <a:lumMod val="95000"/>
                  </a:schemeClr>
                </a:solidFill>
              </a:rPr>
              <a:t>are fiduciary duty actions, derivative actions and actions related to this Title 15, the articles of incorporation or bylaws, or any agreement regarding the governance of the corporation. </a:t>
            </a:r>
          </a:p>
        </p:txBody>
      </p:sp>
    </p:spTree>
    <p:extLst>
      <p:ext uri="{BB962C8B-B14F-4D97-AF65-F5344CB8AC3E}">
        <p14:creationId xmlns:p14="http://schemas.microsoft.com/office/powerpoint/2010/main" val="35594996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8F134DF-96DA-6DFA-DB04-48C7FEC35375}"/>
              </a:ext>
            </a:extLst>
          </p:cNvPr>
          <p:cNvSpPr txBox="1"/>
          <p:nvPr/>
        </p:nvSpPr>
        <p:spPr>
          <a:xfrm>
            <a:off x="498019" y="1420390"/>
            <a:ext cx="5531762" cy="5251566"/>
          </a:xfrm>
          <a:prstGeom prst="rect">
            <a:avLst/>
          </a:prstGeom>
          <a:noFill/>
        </p:spPr>
        <p:txBody>
          <a:bodyPr wrap="square">
            <a:spAutoFit/>
          </a:bodyPr>
          <a:lstStyle/>
          <a:p>
            <a:pPr defTabSz="521208">
              <a:spcBef>
                <a:spcPts val="600"/>
              </a:spcBef>
              <a:spcAft>
                <a:spcPts val="600"/>
              </a:spcAft>
            </a:pPr>
            <a:r>
              <a:rPr lang="en-US" kern="1200" dirty="0">
                <a:solidFill>
                  <a:schemeClr val="bg1"/>
                </a:solidFill>
                <a:latin typeface="+mn-lt"/>
                <a:ea typeface="+mn-ea"/>
                <a:cs typeface="+mn-cs"/>
              </a:rPr>
              <a:t>If there is a claim arising under the Securities Act of 1933, then the bylaws can provide that those claims may only be brought in a federal court. </a:t>
            </a:r>
          </a:p>
          <a:p>
            <a:pPr defTabSz="521208">
              <a:spcBef>
                <a:spcPts val="600"/>
              </a:spcBef>
              <a:spcAft>
                <a:spcPts val="600"/>
              </a:spcAft>
            </a:pPr>
            <a:r>
              <a:rPr lang="en-US" kern="1200" dirty="0">
                <a:solidFill>
                  <a:schemeClr val="bg1"/>
                </a:solidFill>
                <a:latin typeface="+mn-lt"/>
                <a:ea typeface="+mn-ea"/>
                <a:cs typeface="+mn-cs"/>
              </a:rPr>
              <a:t>If a bylaw is created under this forum selection provision, it would not automatically confer jurisdiction onto the specified court. </a:t>
            </a:r>
          </a:p>
          <a:p>
            <a:pPr defTabSz="521208">
              <a:spcBef>
                <a:spcPts val="600"/>
              </a:spcBef>
              <a:spcAft>
                <a:spcPts val="600"/>
              </a:spcAft>
            </a:pPr>
            <a:r>
              <a:rPr lang="en-US" kern="1200" dirty="0">
                <a:solidFill>
                  <a:schemeClr val="bg1"/>
                </a:solidFill>
                <a:latin typeface="+mn-lt"/>
                <a:ea typeface="+mn-ea"/>
                <a:cs typeface="+mn-cs"/>
              </a:rPr>
              <a:t>Essentially, the specified court must still have subject matter jurisdiction and personal jurisdiction over the matter.</a:t>
            </a:r>
          </a:p>
          <a:p>
            <a:pPr defTabSz="521208">
              <a:spcBef>
                <a:spcPts val="600"/>
              </a:spcBef>
              <a:spcAft>
                <a:spcPts val="600"/>
              </a:spcAft>
            </a:pPr>
            <a:r>
              <a:rPr lang="en-US" kern="1200" dirty="0">
                <a:solidFill>
                  <a:schemeClr val="bg1"/>
                </a:solidFill>
                <a:latin typeface="+mn-lt"/>
                <a:ea typeface="+mn-ea"/>
                <a:cs typeface="+mn-cs"/>
              </a:rPr>
              <a:t>If jurisdiction is not found in the specified court, then the internal corporate claim will be transferred to a Commonwealth court that does have jurisdiction. </a:t>
            </a:r>
          </a:p>
          <a:p>
            <a:pPr defTabSz="521208">
              <a:spcBef>
                <a:spcPts val="600"/>
              </a:spcBef>
              <a:spcAft>
                <a:spcPts val="600"/>
              </a:spcAft>
            </a:pPr>
            <a:r>
              <a:rPr lang="en-US" kern="1200" dirty="0">
                <a:solidFill>
                  <a:schemeClr val="bg1"/>
                </a:solidFill>
                <a:latin typeface="+mn-lt"/>
                <a:ea typeface="+mn-ea"/>
                <a:cs typeface="+mn-cs"/>
              </a:rPr>
              <a:t>Importantly, this Section does not include an option for arbitration instead based on my understanding. </a:t>
            </a:r>
          </a:p>
          <a:p>
            <a:pPr defTabSz="521208">
              <a:spcBef>
                <a:spcPts val="342"/>
              </a:spcBef>
              <a:spcAft>
                <a:spcPts val="342"/>
              </a:spcAft>
            </a:pPr>
            <a:endParaRPr lang="en-US" sz="1026" kern="1200" dirty="0">
              <a:solidFill>
                <a:schemeClr val="tx1"/>
              </a:solidFill>
              <a:latin typeface="+mn-lt"/>
              <a:ea typeface="+mn-ea"/>
              <a:cs typeface="+mn-cs"/>
            </a:endParaRPr>
          </a:p>
          <a:p>
            <a:pPr>
              <a:spcBef>
                <a:spcPts val="600"/>
              </a:spcBef>
              <a:spcAft>
                <a:spcPts val="600"/>
              </a:spcAft>
            </a:pPr>
            <a:endParaRPr lang="en-US" dirty="0"/>
          </a:p>
        </p:txBody>
      </p:sp>
      <p:pic>
        <p:nvPicPr>
          <p:cNvPr id="2" name="Picture 1">
            <a:extLst>
              <a:ext uri="{FF2B5EF4-FFF2-40B4-BE49-F238E27FC236}">
                <a16:creationId xmlns:a16="http://schemas.microsoft.com/office/drawing/2014/main" id="{36C03D73-92B3-3584-7ECC-94628AB1B3CB}"/>
              </a:ext>
            </a:extLst>
          </p:cNvPr>
          <p:cNvPicPr>
            <a:picLocks noChangeAspect="1"/>
          </p:cNvPicPr>
          <p:nvPr/>
        </p:nvPicPr>
        <p:blipFill>
          <a:blip r:embed="rId3"/>
          <a:stretch>
            <a:fillRect/>
          </a:stretch>
        </p:blipFill>
        <p:spPr>
          <a:xfrm>
            <a:off x="7127000" y="2699414"/>
            <a:ext cx="3317900" cy="1857931"/>
          </a:xfrm>
          <a:prstGeom prst="rect">
            <a:avLst/>
          </a:prstGeom>
        </p:spPr>
      </p:pic>
      <p:sp>
        <p:nvSpPr>
          <p:cNvPr id="6" name="TextBox 5">
            <a:extLst>
              <a:ext uri="{FF2B5EF4-FFF2-40B4-BE49-F238E27FC236}">
                <a16:creationId xmlns:a16="http://schemas.microsoft.com/office/drawing/2014/main" id="{5C254FB4-35D2-E164-6EE4-DDEF54F32D53}"/>
              </a:ext>
            </a:extLst>
          </p:cNvPr>
          <p:cNvSpPr txBox="1"/>
          <p:nvPr/>
        </p:nvSpPr>
        <p:spPr>
          <a:xfrm>
            <a:off x="5737950" y="816634"/>
            <a:ext cx="6096000" cy="830997"/>
          </a:xfrm>
          <a:prstGeom prst="rect">
            <a:avLst/>
          </a:prstGeom>
          <a:noFill/>
        </p:spPr>
        <p:txBody>
          <a:bodyPr wrap="square">
            <a:spAutoFit/>
          </a:bodyPr>
          <a:lstStyle/>
          <a:p>
            <a:pPr algn="ctr"/>
            <a:r>
              <a:rPr lang="en-US" sz="2400" dirty="0">
                <a:solidFill>
                  <a:schemeClr val="accent2">
                    <a:lumMod val="75000"/>
                  </a:schemeClr>
                </a:solidFill>
              </a:rPr>
              <a:t>Forum Selection for Internal </a:t>
            </a:r>
            <a:br>
              <a:rPr lang="en-US" sz="2400" dirty="0">
                <a:solidFill>
                  <a:schemeClr val="accent2">
                    <a:lumMod val="75000"/>
                  </a:schemeClr>
                </a:solidFill>
              </a:rPr>
            </a:br>
            <a:r>
              <a:rPr lang="en-US" sz="2400" dirty="0">
                <a:solidFill>
                  <a:schemeClr val="accent2">
                    <a:lumMod val="75000"/>
                  </a:schemeClr>
                </a:solidFill>
              </a:rPr>
              <a:t>Corporate Claims</a:t>
            </a:r>
          </a:p>
        </p:txBody>
      </p:sp>
    </p:spTree>
    <p:extLst>
      <p:ext uri="{BB962C8B-B14F-4D97-AF65-F5344CB8AC3E}">
        <p14:creationId xmlns:p14="http://schemas.microsoft.com/office/powerpoint/2010/main" val="1878739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2636C5-7872-E3E6-3F4C-674CAF48A05E}"/>
              </a:ext>
            </a:extLst>
          </p:cNvPr>
          <p:cNvSpPr txBox="1"/>
          <p:nvPr/>
        </p:nvSpPr>
        <p:spPr>
          <a:xfrm>
            <a:off x="556180" y="449686"/>
            <a:ext cx="8521145" cy="6170920"/>
          </a:xfrm>
          <a:prstGeom prst="rect">
            <a:avLst/>
          </a:prstGeom>
          <a:noFill/>
        </p:spPr>
        <p:txBody>
          <a:bodyPr wrap="square">
            <a:spAutoFit/>
          </a:bodyPr>
          <a:lstStyle/>
          <a:p>
            <a:pPr>
              <a:spcBef>
                <a:spcPts val="600"/>
              </a:spcBef>
              <a:spcAft>
                <a:spcPts val="600"/>
              </a:spcAft>
            </a:pPr>
            <a:r>
              <a:rPr lang="en-US" sz="2400" b="1" dirty="0">
                <a:solidFill>
                  <a:srgbClr val="CC3300"/>
                </a:solidFill>
                <a:effectLst>
                  <a:outerShdw blurRad="38100" dist="38100" dir="2700000" algn="tl">
                    <a:srgbClr val="000000">
                      <a:alpha val="43137"/>
                    </a:srgbClr>
                  </a:outerShdw>
                </a:effectLst>
              </a:rPr>
              <a:t>Renunciation of Business Opportunities</a:t>
            </a:r>
          </a:p>
          <a:p>
            <a:pPr defTabSz="457200">
              <a:spcBef>
                <a:spcPts val="600"/>
              </a:spcBef>
              <a:spcAft>
                <a:spcPts val="600"/>
              </a:spcAft>
            </a:pPr>
            <a:r>
              <a:rPr lang="en-US" dirty="0"/>
              <a:t>Section 524 is a newly added section to the BCL and there was no previous statutory law here. </a:t>
            </a:r>
          </a:p>
          <a:p>
            <a:pPr marL="285750" indent="-285750" defTabSz="457200">
              <a:spcBef>
                <a:spcPts val="600"/>
              </a:spcBef>
              <a:spcAft>
                <a:spcPts val="600"/>
              </a:spcAft>
              <a:buFont typeface="Arial" panose="020B0604020202020204" pitchFamily="34" charset="0"/>
              <a:buChar char="•"/>
            </a:pPr>
            <a:r>
              <a:rPr lang="en-US" dirty="0"/>
              <a:t>An entity, through its </a:t>
            </a:r>
            <a:r>
              <a:rPr lang="en-US" dirty="0">
                <a:solidFill>
                  <a:srgbClr val="C00000"/>
                </a:solidFill>
              </a:rPr>
              <a:t>articles of incorporation or an action of the board of directors</a:t>
            </a:r>
            <a:r>
              <a:rPr lang="en-US" dirty="0"/>
              <a:t>, may renounce any interest or expectancy in, or in being offered an opportunity to participate in, </a:t>
            </a:r>
            <a:r>
              <a:rPr lang="en-US" i="1" dirty="0"/>
              <a:t>a </a:t>
            </a:r>
            <a:r>
              <a:rPr lang="en-US" i="1" dirty="0">
                <a:solidFill>
                  <a:srgbClr val="C00000"/>
                </a:solidFill>
              </a:rPr>
              <a:t>specific business opportunity </a:t>
            </a:r>
            <a:r>
              <a:rPr lang="en-US" dirty="0"/>
              <a:t>that was presented to the corporation or to one or more of its directors, officers, shareholders, or members. </a:t>
            </a:r>
          </a:p>
          <a:p>
            <a:pPr marL="457200" defTabSz="457200">
              <a:spcBef>
                <a:spcPts val="600"/>
              </a:spcBef>
              <a:spcAft>
                <a:spcPts val="600"/>
              </a:spcAft>
            </a:pPr>
            <a:r>
              <a:rPr lang="en-US" i="1" dirty="0">
                <a:solidFill>
                  <a:srgbClr val="C00000"/>
                </a:solidFill>
              </a:rPr>
              <a:t>This addition is interesting because typically, in line with their fiduciary duty of loyalty, directors, officers, shareholders, or members would always have to disclose to the board of directors any opportunities presented to them in their capacity for the entity. </a:t>
            </a:r>
          </a:p>
          <a:p>
            <a:pPr marL="457200" defTabSz="457200">
              <a:spcBef>
                <a:spcPts val="600"/>
              </a:spcBef>
              <a:spcAft>
                <a:spcPts val="600"/>
              </a:spcAft>
            </a:pPr>
            <a:r>
              <a:rPr lang="en-US" i="1" dirty="0">
                <a:solidFill>
                  <a:srgbClr val="C00000"/>
                </a:solidFill>
              </a:rPr>
              <a:t>Otherwise, they would breach their fiduciary duties and be subject to liability. </a:t>
            </a:r>
          </a:p>
          <a:p>
            <a:pPr marL="285750" indent="-285750" defTabSz="457200">
              <a:spcBef>
                <a:spcPts val="600"/>
              </a:spcBef>
              <a:spcAft>
                <a:spcPts val="600"/>
              </a:spcAft>
              <a:buFont typeface="Arial" panose="020B0604020202020204" pitchFamily="34" charset="0"/>
              <a:buChar char="•"/>
            </a:pPr>
            <a:r>
              <a:rPr lang="en-US" dirty="0"/>
              <a:t>Now, certain corporations, </a:t>
            </a:r>
            <a:r>
              <a:rPr lang="en-US" dirty="0">
                <a:solidFill>
                  <a:srgbClr val="C00000"/>
                </a:solidFill>
              </a:rPr>
              <a:t>in their articles of incorporation or through an action of the board of directors</a:t>
            </a:r>
            <a:r>
              <a:rPr lang="en-US" dirty="0"/>
              <a:t>, may </a:t>
            </a:r>
            <a:r>
              <a:rPr lang="en-US" dirty="0">
                <a:solidFill>
                  <a:srgbClr val="C00000"/>
                </a:solidFill>
              </a:rPr>
              <a:t>waive the right to have business opportunities </a:t>
            </a:r>
            <a:r>
              <a:rPr lang="en-US" dirty="0"/>
              <a:t>presented to them by directors, officers, shareholders, or members before those individuals may act for their own gain. </a:t>
            </a:r>
          </a:p>
          <a:p>
            <a:pPr defTabSz="457200">
              <a:spcBef>
                <a:spcPts val="600"/>
              </a:spcBef>
              <a:spcAft>
                <a:spcPts val="600"/>
              </a:spcAft>
            </a:pPr>
            <a:r>
              <a:rPr lang="en-US" dirty="0"/>
              <a:t>This provision went into effect on January 3, 2023.</a:t>
            </a:r>
          </a:p>
          <a:p>
            <a:endParaRPr lang="en-US" dirty="0"/>
          </a:p>
        </p:txBody>
      </p:sp>
      <p:pic>
        <p:nvPicPr>
          <p:cNvPr id="2" name="Picture 1">
            <a:extLst>
              <a:ext uri="{FF2B5EF4-FFF2-40B4-BE49-F238E27FC236}">
                <a16:creationId xmlns:a16="http://schemas.microsoft.com/office/drawing/2014/main" id="{072CDB62-42D1-A6DC-94E9-4D82ACEEED59}"/>
              </a:ext>
            </a:extLst>
          </p:cNvPr>
          <p:cNvPicPr>
            <a:picLocks noChangeAspect="1"/>
          </p:cNvPicPr>
          <p:nvPr/>
        </p:nvPicPr>
        <p:blipFill>
          <a:blip r:embed="rId3"/>
          <a:stretch>
            <a:fillRect/>
          </a:stretch>
        </p:blipFill>
        <p:spPr>
          <a:xfrm>
            <a:off x="9606994" y="1048030"/>
            <a:ext cx="2028826" cy="499053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9094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BCD77-C4F4-AAF0-36F3-16362C8A161A}"/>
              </a:ext>
            </a:extLst>
          </p:cNvPr>
          <p:cNvSpPr txBox="1"/>
          <p:nvPr/>
        </p:nvSpPr>
        <p:spPr>
          <a:xfrm>
            <a:off x="850846" y="582871"/>
            <a:ext cx="10833154" cy="3231654"/>
          </a:xfrm>
          <a:prstGeom prst="rect">
            <a:avLst/>
          </a:prstGeom>
          <a:noFill/>
        </p:spPr>
        <p:txBody>
          <a:bodyPr wrap="square">
            <a:spAutoFit/>
          </a:bodyPr>
          <a:lstStyle/>
          <a:p>
            <a:pPr defTabSz="457200">
              <a:spcBef>
                <a:spcPts val="600"/>
              </a:spcBef>
              <a:spcAft>
                <a:spcPts val="600"/>
              </a:spcAft>
            </a:pPr>
            <a:r>
              <a:rPr lang="en-US" sz="2000" dirty="0">
                <a:solidFill>
                  <a:srgbClr val="FF6600"/>
                </a:solidFill>
                <a:effectLst>
                  <a:outerShdw blurRad="38100" dist="38100" dir="2700000" algn="tl">
                    <a:srgbClr val="000000">
                      <a:alpha val="43137"/>
                    </a:srgbClr>
                  </a:outerShdw>
                </a:effectLst>
              </a:rPr>
              <a:t>Reduction of Personal Liability of Officers</a:t>
            </a:r>
          </a:p>
          <a:p>
            <a:pPr defTabSz="457200">
              <a:spcBef>
                <a:spcPts val="600"/>
              </a:spcBef>
              <a:spcAft>
                <a:spcPts val="600"/>
              </a:spcAft>
            </a:pPr>
            <a:r>
              <a:rPr lang="en-US" dirty="0">
                <a:solidFill>
                  <a:schemeClr val="bg1">
                    <a:lumMod val="95000"/>
                  </a:schemeClr>
                </a:solidFill>
              </a:rPr>
              <a:t>Section 1735 of the BCL was added in an attempt to offset the greater liability certain officers or directors might be exposed to as a result of the new annual reporting. </a:t>
            </a:r>
          </a:p>
          <a:p>
            <a:pPr marL="285750" indent="-285750" defTabSz="457200">
              <a:spcBef>
                <a:spcPts val="600"/>
              </a:spcBef>
              <a:spcAft>
                <a:spcPts val="600"/>
              </a:spcAft>
              <a:buFont typeface="Arial" panose="020B0604020202020204" pitchFamily="34" charset="0"/>
              <a:buChar char="•"/>
            </a:pPr>
            <a:r>
              <a:rPr lang="en-US" dirty="0">
                <a:solidFill>
                  <a:schemeClr val="bg1">
                    <a:lumMod val="95000"/>
                  </a:schemeClr>
                </a:solidFill>
              </a:rPr>
              <a:t>As a reminder, the annual reports require that entities file the name of at least one governor and all the names and titles of the principal officers. </a:t>
            </a:r>
          </a:p>
          <a:p>
            <a:pPr marL="285750" indent="-285750" defTabSz="457200">
              <a:spcBef>
                <a:spcPts val="600"/>
              </a:spcBef>
              <a:spcAft>
                <a:spcPts val="600"/>
              </a:spcAft>
              <a:buFont typeface="Arial" panose="020B0604020202020204" pitchFamily="34" charset="0"/>
              <a:buChar char="•"/>
            </a:pPr>
            <a:r>
              <a:rPr lang="en-US" dirty="0">
                <a:solidFill>
                  <a:schemeClr val="bg1">
                    <a:lumMod val="95000"/>
                  </a:schemeClr>
                </a:solidFill>
              </a:rPr>
              <a:t>This information, unlike FinCEN, will be available to the public. Due to this, certain persons might be exposed to more public scrutiny or liability from disgruntled parties.</a:t>
            </a:r>
          </a:p>
          <a:p>
            <a:pPr marL="285750" indent="-285750" defTabSz="457200">
              <a:spcBef>
                <a:spcPts val="600"/>
              </a:spcBef>
              <a:spcAft>
                <a:spcPts val="600"/>
              </a:spcAft>
              <a:buFont typeface="Arial" panose="020B0604020202020204" pitchFamily="34" charset="0"/>
              <a:buChar char="•"/>
            </a:pPr>
            <a:r>
              <a:rPr lang="en-US" dirty="0">
                <a:solidFill>
                  <a:schemeClr val="bg1">
                    <a:lumMod val="95000"/>
                  </a:schemeClr>
                </a:solidFill>
              </a:rPr>
              <a:t>The Pennsylvania legislature might have recognized this risk and attempted to combat it with the addition of 1735</a:t>
            </a:r>
            <a:r>
              <a:rPr lang="en-US" dirty="0"/>
              <a:t>. </a:t>
            </a:r>
          </a:p>
        </p:txBody>
      </p:sp>
      <p:pic>
        <p:nvPicPr>
          <p:cNvPr id="4" name="Picture 3" descr="A person in a suit touching a transparent screen&#10;&#10;Description automatically generated">
            <a:extLst>
              <a:ext uri="{FF2B5EF4-FFF2-40B4-BE49-F238E27FC236}">
                <a16:creationId xmlns:a16="http://schemas.microsoft.com/office/drawing/2014/main" id="{88ABBB7D-57ED-00DE-E991-9DF46B27F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46" y="3880152"/>
            <a:ext cx="5245154" cy="1829736"/>
          </a:xfrm>
          <a:prstGeom prst="rect">
            <a:avLst/>
          </a:prstGeom>
        </p:spPr>
      </p:pic>
    </p:spTree>
    <p:extLst>
      <p:ext uri="{BB962C8B-B14F-4D97-AF65-F5344CB8AC3E}">
        <p14:creationId xmlns:p14="http://schemas.microsoft.com/office/powerpoint/2010/main" val="2961871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BCD77-C4F4-AAF0-36F3-16362C8A161A}"/>
              </a:ext>
            </a:extLst>
          </p:cNvPr>
          <p:cNvSpPr txBox="1"/>
          <p:nvPr/>
        </p:nvSpPr>
        <p:spPr>
          <a:xfrm>
            <a:off x="4119513" y="705419"/>
            <a:ext cx="7711702" cy="2769989"/>
          </a:xfrm>
          <a:prstGeom prst="rect">
            <a:avLst/>
          </a:prstGeom>
          <a:noFill/>
        </p:spPr>
        <p:txBody>
          <a:bodyPr wrap="square">
            <a:spAutoFit/>
          </a:bodyPr>
          <a:lstStyle/>
          <a:p>
            <a:pPr defTabSz="457200">
              <a:spcBef>
                <a:spcPts val="600"/>
              </a:spcBef>
              <a:spcAft>
                <a:spcPts val="600"/>
              </a:spcAft>
            </a:pPr>
            <a:r>
              <a:rPr lang="en-US" sz="2400" dirty="0">
                <a:solidFill>
                  <a:schemeClr val="accent6">
                    <a:lumMod val="75000"/>
                  </a:schemeClr>
                </a:solidFill>
                <a:effectLst>
                  <a:outerShdw blurRad="38100" dist="38100" dir="2700000" algn="tl">
                    <a:srgbClr val="000000">
                      <a:alpha val="43137"/>
                    </a:srgbClr>
                  </a:outerShdw>
                </a:effectLst>
              </a:rPr>
              <a:t>Reduction of Personal Liability of Officers</a:t>
            </a:r>
          </a:p>
          <a:p>
            <a:pPr defTabSz="457200">
              <a:spcBef>
                <a:spcPts val="600"/>
              </a:spcBef>
              <a:spcAft>
                <a:spcPts val="600"/>
              </a:spcAft>
            </a:pPr>
            <a:r>
              <a:rPr lang="en-US" sz="2000" dirty="0"/>
              <a:t>Section 1735 provides that the shareholders </a:t>
            </a:r>
            <a:r>
              <a:rPr lang="en-US" sz="2000" b="1" i="1" dirty="0">
                <a:solidFill>
                  <a:schemeClr val="accent6">
                    <a:lumMod val="50000"/>
                  </a:schemeClr>
                </a:solidFill>
                <a:effectLst>
                  <a:outerShdw blurRad="38100" dist="38100" dir="2700000" algn="tl">
                    <a:srgbClr val="000000">
                      <a:alpha val="43137"/>
                    </a:srgbClr>
                  </a:outerShdw>
                </a:effectLst>
              </a:rPr>
              <a:t>may adopt a bylaw that provides </a:t>
            </a:r>
            <a:r>
              <a:rPr lang="en-US" sz="2000" dirty="0"/>
              <a:t>that an officer would not be held </a:t>
            </a:r>
            <a:r>
              <a:rPr lang="en-US" sz="2000" i="1" dirty="0"/>
              <a:t>personally liable for monetary damages</a:t>
            </a:r>
            <a:r>
              <a:rPr lang="en-US" sz="2000" dirty="0"/>
              <a:t> for any action taken unless: </a:t>
            </a:r>
          </a:p>
          <a:p>
            <a:pPr marL="342900" indent="-342900" defTabSz="457200">
              <a:spcBef>
                <a:spcPts val="600"/>
              </a:spcBef>
              <a:spcAft>
                <a:spcPts val="600"/>
              </a:spcAft>
              <a:buFont typeface="Wingdings" panose="05000000000000000000" pitchFamily="2" charset="2"/>
              <a:buChar char="§"/>
            </a:pPr>
            <a:r>
              <a:rPr lang="en-US" sz="2000" dirty="0"/>
              <a:t>The officer breached or failed to perform the duties of an officer, and</a:t>
            </a:r>
          </a:p>
          <a:p>
            <a:pPr marL="342900" indent="-342900" defTabSz="457200">
              <a:spcBef>
                <a:spcPts val="600"/>
              </a:spcBef>
              <a:spcAft>
                <a:spcPts val="600"/>
              </a:spcAft>
              <a:buFont typeface="Wingdings" panose="05000000000000000000" pitchFamily="2" charset="2"/>
              <a:buChar char="§"/>
            </a:pPr>
            <a:r>
              <a:rPr lang="en-US" sz="2000" dirty="0"/>
              <a:t>The breach or failure to perform constitutes self-dealing, willful misconduct or recklessness. </a:t>
            </a:r>
          </a:p>
        </p:txBody>
      </p:sp>
      <p:pic>
        <p:nvPicPr>
          <p:cNvPr id="4" name="Picture 3" descr="A pencil eraser on a white paper&#10;&#10;Description automatically generated">
            <a:extLst>
              <a:ext uri="{FF2B5EF4-FFF2-40B4-BE49-F238E27FC236}">
                <a16:creationId xmlns:a16="http://schemas.microsoft.com/office/drawing/2014/main" id="{3895A740-3ECB-9609-2599-4083C20A7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53" y="1504381"/>
            <a:ext cx="3138441" cy="1924619"/>
          </a:xfrm>
          <a:prstGeom prst="rect">
            <a:avLst/>
          </a:prstGeom>
        </p:spPr>
      </p:pic>
      <p:sp>
        <p:nvSpPr>
          <p:cNvPr id="2" name="Rectangle 1">
            <a:extLst>
              <a:ext uri="{FF2B5EF4-FFF2-40B4-BE49-F238E27FC236}">
                <a16:creationId xmlns:a16="http://schemas.microsoft.com/office/drawing/2014/main" id="{6044BE68-4F32-8751-2136-C07D2DE9F2A2}"/>
              </a:ext>
            </a:extLst>
          </p:cNvPr>
          <p:cNvSpPr/>
          <p:nvPr/>
        </p:nvSpPr>
        <p:spPr>
          <a:xfrm>
            <a:off x="0" y="4255396"/>
            <a:ext cx="12192000" cy="2196445"/>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828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BCD77-C4F4-AAF0-36F3-16362C8A161A}"/>
              </a:ext>
            </a:extLst>
          </p:cNvPr>
          <p:cNvSpPr txBox="1"/>
          <p:nvPr/>
        </p:nvSpPr>
        <p:spPr>
          <a:xfrm>
            <a:off x="601036" y="1634833"/>
            <a:ext cx="7711702" cy="4247317"/>
          </a:xfrm>
          <a:prstGeom prst="rect">
            <a:avLst/>
          </a:prstGeom>
          <a:noFill/>
        </p:spPr>
        <p:txBody>
          <a:bodyPr wrap="square">
            <a:spAutoFit/>
          </a:bodyPr>
          <a:lstStyle/>
          <a:p>
            <a:pPr marL="285750" indent="-285750" defTabSz="457200">
              <a:spcBef>
                <a:spcPts val="600"/>
              </a:spcBef>
              <a:spcAft>
                <a:spcPts val="600"/>
              </a:spcAft>
              <a:buFont typeface="Arial" panose="020B0604020202020204" pitchFamily="34" charset="0"/>
              <a:buChar char="•"/>
            </a:pPr>
            <a:r>
              <a:rPr lang="en-US" sz="2000" dirty="0"/>
              <a:t>The definition of “</a:t>
            </a:r>
            <a:r>
              <a:rPr lang="en-US" sz="2000" i="1" dirty="0">
                <a:solidFill>
                  <a:schemeClr val="accent6">
                    <a:lumMod val="75000"/>
                  </a:schemeClr>
                </a:solidFill>
              </a:rPr>
              <a:t>recklessness”</a:t>
            </a:r>
            <a:r>
              <a:rPr lang="en-US" sz="2000" dirty="0">
                <a:solidFill>
                  <a:schemeClr val="accent6">
                    <a:lumMod val="75000"/>
                  </a:schemeClr>
                </a:solidFill>
              </a:rPr>
              <a:t> </a:t>
            </a:r>
            <a:r>
              <a:rPr lang="en-US" sz="2000" dirty="0"/>
              <a:t>is another addition to the BCL, and it is </a:t>
            </a:r>
            <a:r>
              <a:rPr lang="en-US" sz="2000" i="1" dirty="0">
                <a:solidFill>
                  <a:schemeClr val="accent6">
                    <a:lumMod val="75000"/>
                  </a:schemeClr>
                </a:solidFill>
              </a:rPr>
              <a:t>“conduct that involves a conscious disregard of a substantial and unjustifiable risk.” </a:t>
            </a:r>
          </a:p>
          <a:p>
            <a:pPr marL="457200" defTabSz="457200">
              <a:spcBef>
                <a:spcPts val="600"/>
              </a:spcBef>
              <a:spcAft>
                <a:spcPts val="600"/>
              </a:spcAft>
            </a:pPr>
            <a:r>
              <a:rPr lang="en-US" sz="2000" i="1" dirty="0">
                <a:solidFill>
                  <a:schemeClr val="accent6">
                    <a:lumMod val="75000"/>
                  </a:schemeClr>
                </a:solidFill>
              </a:rPr>
              <a:t>“The risk must be of such a nature and degree that, considering the nature and intent of the actor's conduct and the circumstances known to the actor.” </a:t>
            </a:r>
          </a:p>
          <a:p>
            <a:pPr marL="457200" defTabSz="457200">
              <a:spcBef>
                <a:spcPts val="600"/>
              </a:spcBef>
              <a:spcAft>
                <a:spcPts val="600"/>
              </a:spcAft>
            </a:pPr>
            <a:r>
              <a:rPr lang="en-US" sz="2000" i="1" dirty="0">
                <a:solidFill>
                  <a:schemeClr val="accent6">
                    <a:lumMod val="75000"/>
                  </a:schemeClr>
                </a:solidFill>
              </a:rPr>
              <a:t>“Its conscious disregard involves a gross deviation from the standard of conduct that a reasonable person would observe in the actor's situation.” </a:t>
            </a:r>
          </a:p>
          <a:p>
            <a:pPr marL="285750" indent="-285750" defTabSz="457200">
              <a:spcBef>
                <a:spcPts val="600"/>
              </a:spcBef>
              <a:spcAft>
                <a:spcPts val="600"/>
              </a:spcAft>
              <a:buFont typeface="Arial" panose="020B0604020202020204" pitchFamily="34" charset="0"/>
              <a:buChar char="•"/>
            </a:pPr>
            <a:r>
              <a:rPr lang="en-US" sz="2000" dirty="0"/>
              <a:t>Shareholders cannot erase liability for responsibility arising from a criminal statute or from the payment of taxes under Federal or State or local law. </a:t>
            </a:r>
          </a:p>
        </p:txBody>
      </p:sp>
      <p:pic>
        <p:nvPicPr>
          <p:cNvPr id="4" name="Picture 3" descr="A pencil eraser on a white paper&#10;&#10;Description automatically generated">
            <a:extLst>
              <a:ext uri="{FF2B5EF4-FFF2-40B4-BE49-F238E27FC236}">
                <a16:creationId xmlns:a16="http://schemas.microsoft.com/office/drawing/2014/main" id="{3895A740-3ECB-9609-2599-4083C20A77C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97246" y="990600"/>
            <a:ext cx="3318530" cy="5867400"/>
          </a:xfrm>
          <a:prstGeom prst="rect">
            <a:avLst/>
          </a:prstGeom>
        </p:spPr>
      </p:pic>
      <p:sp>
        <p:nvSpPr>
          <p:cNvPr id="5" name="TextBox 4">
            <a:extLst>
              <a:ext uri="{FF2B5EF4-FFF2-40B4-BE49-F238E27FC236}">
                <a16:creationId xmlns:a16="http://schemas.microsoft.com/office/drawing/2014/main" id="{366229BD-D9D3-2363-FDBB-CC8E52D96995}"/>
              </a:ext>
            </a:extLst>
          </p:cNvPr>
          <p:cNvSpPr txBox="1"/>
          <p:nvPr/>
        </p:nvSpPr>
        <p:spPr>
          <a:xfrm>
            <a:off x="762000" y="874349"/>
            <a:ext cx="6096000" cy="461665"/>
          </a:xfrm>
          <a:prstGeom prst="rect">
            <a:avLst/>
          </a:prstGeom>
          <a:noFill/>
        </p:spPr>
        <p:txBody>
          <a:bodyPr wrap="square">
            <a:spAutoFit/>
          </a:bodyPr>
          <a:lstStyle/>
          <a:p>
            <a:r>
              <a:rPr lang="en-US" sz="2400" dirty="0">
                <a:solidFill>
                  <a:schemeClr val="accent6">
                    <a:lumMod val="75000"/>
                  </a:schemeClr>
                </a:solidFill>
              </a:rPr>
              <a:t>Reduction of Personal Liability of Officers</a:t>
            </a:r>
          </a:p>
        </p:txBody>
      </p:sp>
      <p:cxnSp>
        <p:nvCxnSpPr>
          <p:cNvPr id="7" name="Straight Connector 6">
            <a:extLst>
              <a:ext uri="{FF2B5EF4-FFF2-40B4-BE49-F238E27FC236}">
                <a16:creationId xmlns:a16="http://schemas.microsoft.com/office/drawing/2014/main" id="{E8A69A7D-84A5-A0CA-D14F-FA1C8CBEF313}"/>
              </a:ext>
            </a:extLst>
          </p:cNvPr>
          <p:cNvCxnSpPr/>
          <p:nvPr/>
        </p:nvCxnSpPr>
        <p:spPr>
          <a:xfrm>
            <a:off x="857250" y="1476375"/>
            <a:ext cx="709612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167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54" y="597639"/>
            <a:ext cx="5399269" cy="1485513"/>
          </a:xfrm>
        </p:spPr>
        <p:txBody>
          <a:bodyPr rtlCol="0">
            <a:normAutofit/>
          </a:bodyPr>
          <a:lstStyle/>
          <a:p>
            <a:pPr algn="ctr">
              <a:defRPr/>
            </a:pPr>
            <a:r>
              <a:rPr lang="en-US" sz="4799" b="1" dirty="0">
                <a:solidFill>
                  <a:srgbClr val="C00000"/>
                </a:solidFill>
                <a:effectLst>
                  <a:outerShdw blurRad="38100" dist="38100" dir="2700000" algn="tl">
                    <a:srgbClr val="000000">
                      <a:alpha val="43137"/>
                    </a:srgbClr>
                  </a:outerShdw>
                </a:effectLst>
                <a:latin typeface="Bell MT" panose="02020503060305020303" pitchFamily="18" charset="0"/>
              </a:rPr>
              <a:t>Questions</a:t>
            </a:r>
          </a:p>
        </p:txBody>
      </p:sp>
      <p:sp>
        <p:nvSpPr>
          <p:cNvPr id="7" name="TextBox 6"/>
          <p:cNvSpPr txBox="1"/>
          <p:nvPr/>
        </p:nvSpPr>
        <p:spPr>
          <a:xfrm>
            <a:off x="3226154" y="1872676"/>
            <a:ext cx="5999187" cy="4030591"/>
          </a:xfrm>
          <a:prstGeom prst="rect">
            <a:avLst/>
          </a:prstGeom>
          <a:noFill/>
        </p:spPr>
        <p:txBody>
          <a:bodyPr>
            <a:spAutoFit/>
          </a:bodyPr>
          <a:lstStyle/>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any questions during the program please type them into the chat box and I will try to address them </a:t>
            </a:r>
            <a:b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 program.</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your question is </a:t>
            </a:r>
            <a:r>
              <a:rPr kumimoji="0" lang="en-US" sz="1999"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answered </a:t>
            </a: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 program you will receive an e-mail response after the program is concluded.</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questions after the program is concluded please e-mail your question to -</a:t>
            </a: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79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tperkins@gibperk.com</a:t>
            </a:r>
            <a:endParaRPr kumimoji="0" lang="en-US" sz="279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79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mpezzner@gibperk.com</a:t>
            </a:r>
            <a:endParaRPr kumimoji="0" lang="en-US" sz="279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3780" name="AutoShape 4" descr="http://downloads.animationfactory.com/download/question_md_clr.gif?t=1447862876&amp;m=32992063&amp;h=bda19fe6a9044b512d4721be56c0e5d5"/>
          <p:cNvSpPr>
            <a:spLocks noChangeAspect="1" noChangeArrowheads="1"/>
          </p:cNvSpPr>
          <p:nvPr/>
        </p:nvSpPr>
        <p:spPr bwMode="auto">
          <a:xfrm>
            <a:off x="2703604" y="-135597"/>
            <a:ext cx="171405"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pic>
        <p:nvPicPr>
          <p:cNvPr id="9221" name="Picture 5" descr="C:\Users\ted\Desktop\question_md_clr.gif"/>
          <p:cNvPicPr>
            <a:picLocks noChangeAspect="1" noChangeArrowheads="1" noCrop="1"/>
          </p:cNvPicPr>
          <p:nvPr/>
        </p:nvPicPr>
        <p:blipFill>
          <a:blip r:embed="rId5"/>
          <a:srcRect/>
          <a:stretch>
            <a:fillRect/>
          </a:stretch>
        </p:blipFill>
        <p:spPr bwMode="auto">
          <a:xfrm>
            <a:off x="7467244" y="954733"/>
            <a:ext cx="533261" cy="73640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53275"/>
      </p:ext>
    </p:extLst>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4004035452"/>
      </p:ext>
    </p:extLst>
  </p:cSld>
  <p:clrMapOvr>
    <a:masterClrMapping/>
  </p:clrMapOvr>
  <p:transition spd="med">
    <p:pull/>
  </p:transition>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FAAB37C-71C4-386C-3284-4556BA1CBDD9}"/>
              </a:ext>
            </a:extLst>
          </p:cNvPr>
          <p:cNvSpPr txBox="1"/>
          <p:nvPr/>
        </p:nvSpPr>
        <p:spPr>
          <a:xfrm>
            <a:off x="1243599" y="1958461"/>
            <a:ext cx="7185267" cy="2941078"/>
          </a:xfrm>
          <a:prstGeom prst="rect">
            <a:avLst/>
          </a:prstGeom>
          <a:noFill/>
        </p:spPr>
        <p:txBody>
          <a:bodyPr wrap="square">
            <a:spAutoFit/>
          </a:bodyPr>
          <a:lstStyle/>
          <a:p>
            <a:pPr defTabSz="480060">
              <a:spcBef>
                <a:spcPts val="630"/>
              </a:spcBef>
              <a:spcAft>
                <a:spcPts val="630"/>
              </a:spcAft>
            </a:pPr>
            <a:r>
              <a:rPr lang="en-US" sz="2520" kern="1200" dirty="0">
                <a:solidFill>
                  <a:srgbClr val="C00000"/>
                </a:solidFill>
                <a:effectLst>
                  <a:outerShdw blurRad="38100" dist="38100" dir="2700000" algn="tl">
                    <a:srgbClr val="000000">
                      <a:alpha val="43137"/>
                    </a:srgbClr>
                  </a:outerShdw>
                </a:effectLst>
                <a:latin typeface="+mn-lt"/>
                <a:ea typeface="+mn-ea"/>
                <a:cs typeface="+mn-cs"/>
              </a:rPr>
              <a:t>Standard of Care, Justifiable Reliance, and the Business Judgment Rule</a:t>
            </a:r>
          </a:p>
          <a:p>
            <a:pPr defTabSz="480060">
              <a:spcBef>
                <a:spcPts val="630"/>
              </a:spcBef>
              <a:spcAft>
                <a:spcPts val="630"/>
              </a:spcAft>
            </a:pPr>
            <a:r>
              <a:rPr lang="en-US" sz="1890" kern="1200" dirty="0">
                <a:solidFill>
                  <a:schemeClr val="tx1"/>
                </a:solidFill>
                <a:latin typeface="+mn-lt"/>
                <a:ea typeface="+mn-ea"/>
                <a:cs typeface="+mn-cs"/>
              </a:rPr>
              <a:t>Another area of amendment, or additions to currently existing law, occurs in Section 512 which relates to fiduciary duty standards of care, justifiable reliance, and the business judgment rule. </a:t>
            </a:r>
          </a:p>
          <a:p>
            <a:pPr defTabSz="480060">
              <a:spcBef>
                <a:spcPts val="630"/>
              </a:spcBef>
              <a:spcAft>
                <a:spcPts val="630"/>
              </a:spcAft>
            </a:pPr>
            <a:r>
              <a:rPr lang="en-US" sz="1890" kern="1200" dirty="0">
                <a:solidFill>
                  <a:schemeClr val="tx1"/>
                </a:solidFill>
                <a:latin typeface="+mn-lt"/>
                <a:ea typeface="+mn-ea"/>
                <a:cs typeface="+mn-cs"/>
              </a:rPr>
              <a:t>The provision about the “</a:t>
            </a:r>
            <a:r>
              <a:rPr lang="en-US" sz="1890" kern="1200" dirty="0">
                <a:solidFill>
                  <a:srgbClr val="C00000"/>
                </a:solidFill>
                <a:latin typeface="+mn-lt"/>
                <a:ea typeface="+mn-ea"/>
                <a:cs typeface="+mn-cs"/>
              </a:rPr>
              <a:t>business judgment rule” </a:t>
            </a:r>
            <a:r>
              <a:rPr lang="en-US" sz="1890" kern="1200" dirty="0">
                <a:solidFill>
                  <a:schemeClr val="tx1"/>
                </a:solidFill>
                <a:latin typeface="+mn-lt"/>
                <a:ea typeface="+mn-ea"/>
                <a:cs typeface="+mn-cs"/>
              </a:rPr>
              <a:t>has been added, which means Pennsylvania has denoted that it will deviate from the common law business judgment rule.</a:t>
            </a:r>
            <a:endParaRPr lang="en-US" dirty="0"/>
          </a:p>
        </p:txBody>
      </p:sp>
      <p:pic>
        <p:nvPicPr>
          <p:cNvPr id="4" name="Picture 3" descr="A hand holding a book with a gavel and books on a table&#10;&#10;Description automatically generated">
            <a:extLst>
              <a:ext uri="{FF2B5EF4-FFF2-40B4-BE49-F238E27FC236}">
                <a16:creationId xmlns:a16="http://schemas.microsoft.com/office/drawing/2014/main" id="{F39D5300-8A54-B0A9-EF41-97025146D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411" y="1958461"/>
            <a:ext cx="2750598" cy="294107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814459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735EB6-D248-24BD-32A0-BD283BA7B3AE}"/>
              </a:ext>
            </a:extLst>
          </p:cNvPr>
          <p:cNvSpPr txBox="1"/>
          <p:nvPr/>
        </p:nvSpPr>
        <p:spPr>
          <a:xfrm>
            <a:off x="592181" y="806232"/>
            <a:ext cx="10850881" cy="5710025"/>
          </a:xfrm>
          <a:prstGeom prst="rect">
            <a:avLst/>
          </a:prstGeom>
          <a:noFill/>
        </p:spPr>
        <p:txBody>
          <a:bodyPr wrap="square">
            <a:spAutoFit/>
          </a:bodyPr>
          <a:lstStyle/>
          <a:p>
            <a:pPr marL="342900" indent="-342900">
              <a:lnSpc>
                <a:spcPct val="110000"/>
              </a:lnSpc>
              <a:spcBef>
                <a:spcPts val="600"/>
              </a:spcBef>
              <a:spcAft>
                <a:spcPts val="600"/>
              </a:spcAft>
              <a:buAutoNum type="alphaLcParenBoth"/>
            </a:pPr>
            <a:r>
              <a:rPr lang="en-US" sz="1600" b="1" dirty="0">
                <a:effectLst>
                  <a:outerShdw blurRad="38100" dist="38100" dir="2700000" algn="tl">
                    <a:srgbClr val="000000">
                      <a:alpha val="43137"/>
                    </a:srgbClr>
                  </a:outerShdw>
                </a:effectLst>
              </a:rPr>
              <a:t>Standard of Care </a:t>
            </a:r>
            <a:r>
              <a:rPr lang="en-US" sz="1600" dirty="0"/>
              <a:t>- A director of a domestic corporation shall stand in a fiduciary relation to the corporation and shall perform the duties of a director, upon which the director may serve, </a:t>
            </a:r>
          </a:p>
          <a:p>
            <a:pPr marL="801688" indent="-461963">
              <a:lnSpc>
                <a:spcPct val="110000"/>
              </a:lnSpc>
              <a:spcBef>
                <a:spcPts val="600"/>
              </a:spcBef>
              <a:spcAft>
                <a:spcPts val="600"/>
              </a:spcAft>
              <a:buFont typeface="Arial" panose="020B0604020202020204" pitchFamily="34" charset="0"/>
              <a:buChar char="•"/>
            </a:pPr>
            <a:r>
              <a:rPr lang="en-US" sz="1600" dirty="0"/>
              <a:t>in good faith, </a:t>
            </a:r>
          </a:p>
          <a:p>
            <a:pPr marL="801688" indent="-461963">
              <a:lnSpc>
                <a:spcPct val="110000"/>
              </a:lnSpc>
              <a:spcBef>
                <a:spcPts val="600"/>
              </a:spcBef>
              <a:spcAft>
                <a:spcPts val="600"/>
              </a:spcAft>
              <a:buFont typeface="Arial" panose="020B0604020202020204" pitchFamily="34" charset="0"/>
              <a:buChar char="•"/>
            </a:pPr>
            <a:r>
              <a:rPr lang="en-US" sz="1600" dirty="0"/>
              <a:t>in a manner the director reasonably believes to be in the best interests of the corporation and </a:t>
            </a:r>
          </a:p>
          <a:p>
            <a:pPr marL="801688" indent="-461963">
              <a:lnSpc>
                <a:spcPct val="110000"/>
              </a:lnSpc>
              <a:spcBef>
                <a:spcPts val="600"/>
              </a:spcBef>
              <a:spcAft>
                <a:spcPts val="600"/>
              </a:spcAft>
              <a:buFont typeface="Arial" panose="020B0604020202020204" pitchFamily="34" charset="0"/>
              <a:buChar char="•"/>
            </a:pPr>
            <a:r>
              <a:rPr lang="en-US" sz="1600" dirty="0"/>
              <a:t>with such care, including the skill and diligence that a person of ordinary prudence would use under similar circumstances and reasonable inquiry into those issues required by the statutes of this Commonwealth to be considered in the circumstances and those interests and factors listed in section 515(a) (relating to exercise of powers generally) or 516(a) (relating to alternative standard) that the director considers appropriate. </a:t>
            </a:r>
          </a:p>
          <a:p>
            <a:pPr marL="801688" indent="-461963">
              <a:lnSpc>
                <a:spcPct val="110000"/>
              </a:lnSpc>
              <a:spcBef>
                <a:spcPts val="600"/>
              </a:spcBef>
              <a:spcAft>
                <a:spcPts val="600"/>
              </a:spcAft>
              <a:buFont typeface="Arial" panose="020B0604020202020204" pitchFamily="34" charset="0"/>
              <a:buChar char="•"/>
            </a:pPr>
            <a:r>
              <a:rPr lang="en-US" sz="1600" dirty="0"/>
              <a:t>This subsection is subject to subsection (d) where applicable.</a:t>
            </a:r>
          </a:p>
          <a:p>
            <a:pPr>
              <a:lnSpc>
                <a:spcPct val="114000"/>
              </a:lnSpc>
              <a:spcBef>
                <a:spcPts val="600"/>
              </a:spcBef>
              <a:spcAft>
                <a:spcPts val="600"/>
              </a:spcAft>
            </a:pPr>
            <a:r>
              <a:rPr lang="en-US" sz="1600" b="1" dirty="0"/>
              <a:t>(d) </a:t>
            </a:r>
            <a:r>
              <a:rPr lang="en-US" sz="1600" b="1" dirty="0">
                <a:effectLst>
                  <a:outerShdw blurRad="38100" dist="38100" dir="2700000" algn="tl">
                    <a:srgbClr val="000000">
                      <a:alpha val="43137"/>
                    </a:srgbClr>
                  </a:outerShdw>
                </a:effectLst>
              </a:rPr>
              <a:t>Business Judgment Rule -</a:t>
            </a:r>
            <a:r>
              <a:rPr lang="en-US" sz="1600" dirty="0"/>
              <a:t> A director or officer who makes a business judgment in good faith fulfills the duties under this section if:</a:t>
            </a:r>
          </a:p>
          <a:p>
            <a:pPr marL="801688" indent="-573088">
              <a:lnSpc>
                <a:spcPct val="114000"/>
              </a:lnSpc>
              <a:spcBef>
                <a:spcPts val="600"/>
              </a:spcBef>
              <a:spcAft>
                <a:spcPts val="600"/>
              </a:spcAft>
              <a:buFont typeface="Arial" panose="020B0604020202020204" pitchFamily="34" charset="0"/>
              <a:buChar char="•"/>
            </a:pPr>
            <a:r>
              <a:rPr lang="en-US" sz="1600" dirty="0"/>
              <a:t>the subject of the business judgment </a:t>
            </a:r>
            <a:r>
              <a:rPr lang="en-US" sz="1600" i="1" dirty="0">
                <a:solidFill>
                  <a:schemeClr val="accent2">
                    <a:lumMod val="50000"/>
                  </a:schemeClr>
                </a:solidFill>
              </a:rPr>
              <a:t>does not involve self-dealing </a:t>
            </a:r>
            <a:r>
              <a:rPr lang="en-US" sz="1600" dirty="0"/>
              <a:t>by the director or officer or an associate or affiliate of the director or officer;</a:t>
            </a:r>
          </a:p>
          <a:p>
            <a:pPr marL="801688" indent="-573088">
              <a:lnSpc>
                <a:spcPct val="114000"/>
              </a:lnSpc>
              <a:spcBef>
                <a:spcPts val="600"/>
              </a:spcBef>
              <a:spcAft>
                <a:spcPts val="600"/>
              </a:spcAft>
              <a:buFont typeface="Arial" panose="020B0604020202020204" pitchFamily="34" charset="0"/>
              <a:buChar char="•"/>
            </a:pPr>
            <a:r>
              <a:rPr lang="en-US" sz="1600" dirty="0"/>
              <a:t>the director or officer is </a:t>
            </a:r>
            <a:r>
              <a:rPr lang="en-US" sz="1600" i="1" dirty="0">
                <a:solidFill>
                  <a:schemeClr val="accent2">
                    <a:lumMod val="50000"/>
                  </a:schemeClr>
                </a:solidFill>
              </a:rPr>
              <a:t>informed with respect to the subject of the business judgment </a:t>
            </a:r>
            <a:r>
              <a:rPr lang="en-US" sz="1600" dirty="0"/>
              <a:t>to the extent the director or officer reasonably believes to be appropriate under the circumstances; and</a:t>
            </a:r>
          </a:p>
          <a:p>
            <a:pPr marL="801688" indent="-573088">
              <a:lnSpc>
                <a:spcPct val="114000"/>
              </a:lnSpc>
              <a:spcBef>
                <a:spcPts val="600"/>
              </a:spcBef>
              <a:spcAft>
                <a:spcPts val="600"/>
              </a:spcAft>
              <a:buFont typeface="Arial" panose="020B0604020202020204" pitchFamily="34" charset="0"/>
              <a:buChar char="•"/>
            </a:pPr>
            <a:r>
              <a:rPr lang="en-US" sz="1600" dirty="0"/>
              <a:t>the director or officer </a:t>
            </a:r>
            <a:r>
              <a:rPr lang="en-US" sz="1600" i="1" dirty="0">
                <a:solidFill>
                  <a:schemeClr val="accent2">
                    <a:lumMod val="50000"/>
                  </a:schemeClr>
                </a:solidFill>
              </a:rPr>
              <a:t>rationally believes that the business judgment</a:t>
            </a:r>
            <a:r>
              <a:rPr lang="en-US" sz="1600" dirty="0"/>
              <a:t> is in the best interests of the corporation.</a:t>
            </a:r>
          </a:p>
        </p:txBody>
      </p:sp>
      <p:sp>
        <p:nvSpPr>
          <p:cNvPr id="6" name="TextBox 5">
            <a:extLst>
              <a:ext uri="{FF2B5EF4-FFF2-40B4-BE49-F238E27FC236}">
                <a16:creationId xmlns:a16="http://schemas.microsoft.com/office/drawing/2014/main" id="{FEA9C2DB-E52C-5E6F-5CCC-6D8CCE843804}"/>
              </a:ext>
            </a:extLst>
          </p:cNvPr>
          <p:cNvSpPr txBox="1"/>
          <p:nvPr/>
        </p:nvSpPr>
        <p:spPr>
          <a:xfrm>
            <a:off x="513804" y="179104"/>
            <a:ext cx="9605556" cy="461665"/>
          </a:xfrm>
          <a:prstGeom prst="rect">
            <a:avLst/>
          </a:prstGeom>
          <a:noFill/>
        </p:spPr>
        <p:txBody>
          <a:bodyPr wrap="square">
            <a:spAutoFit/>
          </a:bodyPr>
          <a:lstStyle/>
          <a:p>
            <a:r>
              <a:rPr lang="en-US" sz="2400" dirty="0"/>
              <a:t>§ 512. Standard of care, justifiable reliance and business judgment rule.</a:t>
            </a:r>
          </a:p>
        </p:txBody>
      </p:sp>
    </p:spTree>
    <p:extLst>
      <p:ext uri="{BB962C8B-B14F-4D97-AF65-F5344CB8AC3E}">
        <p14:creationId xmlns:p14="http://schemas.microsoft.com/office/powerpoint/2010/main" val="209602800"/>
      </p:ext>
    </p:extLst>
  </p:cSld>
  <p:clrMapOvr>
    <a:masterClrMapping/>
  </p:clrMapOvr>
  <p:transition spd="med">
    <p:pull/>
  </p:transition>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0A2E-8DEB-4FA4-AC66-07C5141D1B77}"/>
              </a:ext>
            </a:extLst>
          </p:cNvPr>
          <p:cNvSpPr>
            <a:spLocks noGrp="1"/>
          </p:cNvSpPr>
          <p:nvPr>
            <p:ph type="title"/>
          </p:nvPr>
        </p:nvSpPr>
        <p:spPr>
          <a:xfrm>
            <a:off x="645810" y="714185"/>
            <a:ext cx="10515600" cy="1325563"/>
          </a:xfrm>
        </p:spPr>
        <p:txBody>
          <a:bodyPr>
            <a:normAutofit/>
          </a:bodyPr>
          <a:lstStyle/>
          <a:p>
            <a:r>
              <a:rPr lang="en-US" sz="2000" b="1" dirty="0">
                <a:solidFill>
                  <a:srgbClr val="FFC000"/>
                </a:solidFill>
                <a:effectLst>
                  <a:outerShdw blurRad="38100" dist="38100" dir="2700000" algn="tl">
                    <a:srgbClr val="000000">
                      <a:alpha val="43137"/>
                    </a:srgbClr>
                  </a:outerShdw>
                </a:effectLst>
              </a:rPr>
              <a:t>Common Law Business Judgement Rule</a:t>
            </a:r>
          </a:p>
        </p:txBody>
      </p:sp>
      <p:sp>
        <p:nvSpPr>
          <p:cNvPr id="4" name="TextBox 3">
            <a:extLst>
              <a:ext uri="{FF2B5EF4-FFF2-40B4-BE49-F238E27FC236}">
                <a16:creationId xmlns:a16="http://schemas.microsoft.com/office/drawing/2014/main" id="{9B23EF58-B48D-6D53-E9AD-0A43DFE7E2F8}"/>
              </a:ext>
            </a:extLst>
          </p:cNvPr>
          <p:cNvSpPr txBox="1"/>
          <p:nvPr/>
        </p:nvSpPr>
        <p:spPr>
          <a:xfrm>
            <a:off x="645810" y="1728213"/>
            <a:ext cx="5515535" cy="2369880"/>
          </a:xfrm>
          <a:prstGeom prst="rect">
            <a:avLst/>
          </a:prstGeom>
          <a:noFill/>
        </p:spPr>
        <p:txBody>
          <a:bodyPr wrap="square">
            <a:spAutoFit/>
          </a:bodyPr>
          <a:lstStyle/>
          <a:p>
            <a:pPr>
              <a:spcBef>
                <a:spcPts val="600"/>
              </a:spcBef>
              <a:spcAft>
                <a:spcPts val="600"/>
              </a:spcAft>
            </a:pPr>
            <a:r>
              <a:rPr lang="en-US" dirty="0">
                <a:solidFill>
                  <a:schemeClr val="bg1">
                    <a:lumMod val="95000"/>
                  </a:schemeClr>
                </a:solidFill>
              </a:rPr>
              <a:t>Directors in a business should:</a:t>
            </a:r>
          </a:p>
          <a:p>
            <a:pPr marL="285750" indent="-285750">
              <a:spcBef>
                <a:spcPts val="600"/>
              </a:spcBef>
              <a:spcAft>
                <a:spcPts val="600"/>
              </a:spcAft>
              <a:buFont typeface="Arial" panose="020B0604020202020204" pitchFamily="34" charset="0"/>
              <a:buChar char="•"/>
            </a:pPr>
            <a:r>
              <a:rPr lang="en-US" dirty="0">
                <a:solidFill>
                  <a:schemeClr val="bg1">
                    <a:lumMod val="95000"/>
                  </a:schemeClr>
                </a:solidFill>
              </a:rPr>
              <a:t>Acted in </a:t>
            </a:r>
            <a:r>
              <a:rPr lang="en-US" i="1" dirty="0">
                <a:solidFill>
                  <a:schemeClr val="accent4">
                    <a:lumMod val="60000"/>
                    <a:lumOff val="40000"/>
                  </a:schemeClr>
                </a:solidFill>
              </a:rPr>
              <a:t>good faith</a:t>
            </a:r>
            <a:r>
              <a:rPr lang="en-US" dirty="0">
                <a:solidFill>
                  <a:schemeClr val="bg1">
                    <a:lumMod val="95000"/>
                  </a:schemeClr>
                </a:solidFill>
              </a:rPr>
              <a:t>;</a:t>
            </a:r>
          </a:p>
          <a:p>
            <a:pPr marL="285750" indent="-285750">
              <a:spcBef>
                <a:spcPts val="600"/>
              </a:spcBef>
              <a:spcAft>
                <a:spcPts val="600"/>
              </a:spcAft>
              <a:buFont typeface="Arial" panose="020B0604020202020204" pitchFamily="34" charset="0"/>
              <a:buChar char="•"/>
            </a:pPr>
            <a:r>
              <a:rPr lang="en-US" dirty="0">
                <a:solidFill>
                  <a:schemeClr val="bg1">
                    <a:lumMod val="95000"/>
                  </a:schemeClr>
                </a:solidFill>
              </a:rPr>
              <a:t>Did not involve </a:t>
            </a:r>
            <a:r>
              <a:rPr lang="en-US" i="1" dirty="0">
                <a:solidFill>
                  <a:schemeClr val="accent4">
                    <a:lumMod val="60000"/>
                    <a:lumOff val="40000"/>
                  </a:schemeClr>
                </a:solidFill>
              </a:rPr>
              <a:t>self-interest or self dealing</a:t>
            </a:r>
            <a:r>
              <a:rPr lang="en-US" dirty="0">
                <a:solidFill>
                  <a:schemeClr val="bg1">
                    <a:lumMod val="95000"/>
                  </a:schemeClr>
                </a:solidFill>
              </a:rPr>
              <a:t>; and</a:t>
            </a:r>
          </a:p>
          <a:p>
            <a:pPr marL="285750" indent="-285750">
              <a:spcBef>
                <a:spcPts val="600"/>
              </a:spcBef>
              <a:spcAft>
                <a:spcPts val="600"/>
              </a:spcAft>
              <a:buFont typeface="Arial" panose="020B0604020202020204" pitchFamily="34" charset="0"/>
              <a:buChar char="•"/>
            </a:pPr>
            <a:r>
              <a:rPr lang="en-US" dirty="0">
                <a:solidFill>
                  <a:schemeClr val="bg1">
                    <a:lumMod val="95000"/>
                  </a:schemeClr>
                </a:solidFill>
              </a:rPr>
              <a:t>Act on an </a:t>
            </a:r>
            <a:r>
              <a:rPr lang="en-US" i="1" dirty="0">
                <a:solidFill>
                  <a:schemeClr val="accent4">
                    <a:lumMod val="60000"/>
                    <a:lumOff val="40000"/>
                  </a:schemeClr>
                </a:solidFill>
              </a:rPr>
              <a:t>informed basis</a:t>
            </a:r>
            <a:r>
              <a:rPr lang="en-US" dirty="0">
                <a:solidFill>
                  <a:schemeClr val="accent4">
                    <a:lumMod val="60000"/>
                    <a:lumOff val="40000"/>
                  </a:schemeClr>
                </a:solidFill>
              </a:rPr>
              <a:t>;</a:t>
            </a:r>
            <a:endParaRPr lang="en-US" dirty="0">
              <a:solidFill>
                <a:schemeClr val="bg1">
                  <a:lumMod val="95000"/>
                </a:schemeClr>
              </a:solidFill>
            </a:endParaRPr>
          </a:p>
          <a:p>
            <a:pPr marL="285750" indent="-285750">
              <a:spcBef>
                <a:spcPts val="600"/>
              </a:spcBef>
              <a:spcAft>
                <a:spcPts val="600"/>
              </a:spcAft>
              <a:buFont typeface="Arial" panose="020B0604020202020204" pitchFamily="34" charset="0"/>
              <a:buChar char="•"/>
            </a:pPr>
            <a:r>
              <a:rPr lang="en-US" i="1" dirty="0">
                <a:solidFill>
                  <a:schemeClr val="accent4">
                    <a:lumMod val="60000"/>
                    <a:lumOff val="40000"/>
                  </a:schemeClr>
                </a:solidFill>
              </a:rPr>
              <a:t>Reasonably believed </a:t>
            </a:r>
            <a:r>
              <a:rPr lang="en-US" dirty="0">
                <a:solidFill>
                  <a:schemeClr val="bg1">
                    <a:lumMod val="95000"/>
                  </a:schemeClr>
                </a:solidFill>
              </a:rPr>
              <a:t>that they were acted in the best interests of the corporation.</a:t>
            </a:r>
          </a:p>
        </p:txBody>
      </p:sp>
      <p:sp>
        <p:nvSpPr>
          <p:cNvPr id="6" name="TextBox 5">
            <a:extLst>
              <a:ext uri="{FF2B5EF4-FFF2-40B4-BE49-F238E27FC236}">
                <a16:creationId xmlns:a16="http://schemas.microsoft.com/office/drawing/2014/main" id="{BCC7BFCC-5F74-2AFC-3F49-346E30F58574}"/>
              </a:ext>
            </a:extLst>
          </p:cNvPr>
          <p:cNvSpPr txBox="1"/>
          <p:nvPr/>
        </p:nvSpPr>
        <p:spPr>
          <a:xfrm>
            <a:off x="6611471" y="1728213"/>
            <a:ext cx="5000065" cy="430887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Under 512(d), a director or officer who makes a business judgment fulfills his duties under this section if:</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Acted in </a:t>
            </a:r>
            <a:r>
              <a:rPr kumimoji="0" lang="en-US" sz="1800" b="0" i="1"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good faith</a:t>
            </a: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The subject of the business judgment does not involve </a:t>
            </a:r>
            <a:r>
              <a:rPr kumimoji="0" lang="en-US" sz="1800" b="0" i="1"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self-dealing</a:t>
            </a: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The director or officer is </a:t>
            </a:r>
            <a:r>
              <a:rPr kumimoji="0" lang="en-US" sz="1800" b="0" i="1"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informed</a:t>
            </a:r>
            <a:r>
              <a:rPr kumimoji="0" lang="en-US" sz="1800" b="0"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with respect to the subject of the business judgment to the extent the director or officer </a:t>
            </a:r>
            <a:r>
              <a:rPr kumimoji="0" lang="en-US" sz="1800" b="0" i="1"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reasonably believes </a:t>
            </a: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to be appropriate under the circumstances; and</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The director or officer </a:t>
            </a:r>
            <a:r>
              <a:rPr kumimoji="0" lang="en-US" sz="1800" b="0" i="1"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rationally believes </a:t>
            </a:r>
            <a:r>
              <a:rPr kumimoji="0" lang="en-US" sz="18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that the business judgment is in the best interest of the corporation. </a:t>
            </a:r>
          </a:p>
        </p:txBody>
      </p:sp>
      <p:sp>
        <p:nvSpPr>
          <p:cNvPr id="7" name="Title 1">
            <a:extLst>
              <a:ext uri="{FF2B5EF4-FFF2-40B4-BE49-F238E27FC236}">
                <a16:creationId xmlns:a16="http://schemas.microsoft.com/office/drawing/2014/main" id="{DEF3FCDC-2740-F5CB-3CD7-184C51055BB5}"/>
              </a:ext>
            </a:extLst>
          </p:cNvPr>
          <p:cNvSpPr txBox="1">
            <a:spLocks/>
          </p:cNvSpPr>
          <p:nvPr/>
        </p:nvSpPr>
        <p:spPr>
          <a:xfrm>
            <a:off x="6611471" y="714184"/>
            <a:ext cx="5225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FFC000"/>
                </a:solidFill>
                <a:effectLst>
                  <a:outerShdw blurRad="38100" dist="38100" dir="2700000" algn="tl">
                    <a:srgbClr val="000000">
                      <a:alpha val="43137"/>
                    </a:srgbClr>
                  </a:outerShdw>
                </a:effectLst>
              </a:rPr>
              <a:t>Pennsylvania BCL Business Judgement Rule</a:t>
            </a:r>
          </a:p>
        </p:txBody>
      </p:sp>
      <p:pic>
        <p:nvPicPr>
          <p:cNvPr id="3" name="Picture 2">
            <a:extLst>
              <a:ext uri="{FF2B5EF4-FFF2-40B4-BE49-F238E27FC236}">
                <a16:creationId xmlns:a16="http://schemas.microsoft.com/office/drawing/2014/main" id="{0C400021-C98B-CCBF-F770-00712C998534}"/>
              </a:ext>
            </a:extLst>
          </p:cNvPr>
          <p:cNvPicPr>
            <a:picLocks noChangeAspect="1"/>
          </p:cNvPicPr>
          <p:nvPr/>
        </p:nvPicPr>
        <p:blipFill>
          <a:blip r:embed="rId2"/>
          <a:stretch>
            <a:fillRect/>
          </a:stretch>
        </p:blipFill>
        <p:spPr>
          <a:xfrm>
            <a:off x="494183" y="4146368"/>
            <a:ext cx="5667162" cy="1931505"/>
          </a:xfrm>
          <a:prstGeom prst="rect">
            <a:avLst/>
          </a:prstGeom>
          <a:effectLst>
            <a:outerShdw blurRad="50800" dist="50800" dir="5400000" algn="ctr" rotWithShape="0">
              <a:srgbClr val="000000">
                <a:alpha val="99000"/>
              </a:srgbClr>
            </a:outerShdw>
          </a:effectLst>
        </p:spPr>
      </p:pic>
      <p:sp>
        <p:nvSpPr>
          <p:cNvPr id="8" name="TextBox 7">
            <a:extLst>
              <a:ext uri="{FF2B5EF4-FFF2-40B4-BE49-F238E27FC236}">
                <a16:creationId xmlns:a16="http://schemas.microsoft.com/office/drawing/2014/main" id="{19881833-0DFE-9BCD-37AF-45EB000A665F}"/>
              </a:ext>
            </a:extLst>
          </p:cNvPr>
          <p:cNvSpPr txBox="1"/>
          <p:nvPr/>
        </p:nvSpPr>
        <p:spPr>
          <a:xfrm>
            <a:off x="869576" y="297869"/>
            <a:ext cx="10515600" cy="646331"/>
          </a:xfrm>
          <a:prstGeom prst="rect">
            <a:avLst/>
          </a:prstGeom>
          <a:noFill/>
        </p:spPr>
        <p:txBody>
          <a:bodyPr wrap="square">
            <a:spAutoFit/>
          </a:bodyPr>
          <a:lstStyle/>
          <a:p>
            <a:pPr algn="ctr"/>
            <a:r>
              <a:rPr lang="en-US" i="1" dirty="0">
                <a:solidFill>
                  <a:schemeClr val="bg1"/>
                </a:solidFill>
                <a:latin typeface="Tisa Offc Serif Pro" panose="020F0502020204030204" pitchFamily="2" charset="0"/>
              </a:rPr>
              <a:t>“The business judgment rule is a judicially created doctrine that protects directors from </a:t>
            </a:r>
            <a:br>
              <a:rPr lang="en-US" i="1" dirty="0">
                <a:solidFill>
                  <a:schemeClr val="bg1"/>
                </a:solidFill>
                <a:latin typeface="Tisa Offc Serif Pro" panose="020F0502020204030204" pitchFamily="2" charset="0"/>
              </a:rPr>
            </a:br>
            <a:r>
              <a:rPr lang="en-US" i="1" dirty="0">
                <a:solidFill>
                  <a:schemeClr val="bg1"/>
                </a:solidFill>
                <a:latin typeface="Tisa Offc Serif Pro" panose="020F0502020204030204" pitchFamily="2" charset="0"/>
              </a:rPr>
              <a:t>personal civil liability for the decisions they make on behalf of a corporation.”</a:t>
            </a:r>
          </a:p>
        </p:txBody>
      </p:sp>
    </p:spTree>
    <p:extLst>
      <p:ext uri="{BB962C8B-B14F-4D97-AF65-F5344CB8AC3E}">
        <p14:creationId xmlns:p14="http://schemas.microsoft.com/office/powerpoint/2010/main" val="284145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left)">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left)">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D47B6B-D5BC-2992-ACB8-2947EB47CC79}"/>
              </a:ext>
            </a:extLst>
          </p:cNvPr>
          <p:cNvSpPr txBox="1"/>
          <p:nvPr/>
        </p:nvSpPr>
        <p:spPr>
          <a:xfrm>
            <a:off x="6518788" y="607944"/>
            <a:ext cx="4391025" cy="132343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kern="1200" dirty="0">
                <a:solidFill>
                  <a:srgbClr val="FF6600"/>
                </a:solidFill>
                <a:effectLst>
                  <a:outerShdw blurRad="38100" dist="38100" dir="2700000" algn="tl">
                    <a:srgbClr val="000000">
                      <a:alpha val="43137"/>
                    </a:srgbClr>
                  </a:outerShdw>
                </a:effectLst>
                <a:latin typeface="+mj-lt"/>
                <a:ea typeface="+mj-ea"/>
                <a:cs typeface="+mj-cs"/>
              </a:rPr>
              <a:t>Key Difference – Rationality Standard</a:t>
            </a:r>
          </a:p>
        </p:txBody>
      </p:sp>
      <p:pic>
        <p:nvPicPr>
          <p:cNvPr id="4" name="Picture 3">
            <a:extLst>
              <a:ext uri="{FF2B5EF4-FFF2-40B4-BE49-F238E27FC236}">
                <a16:creationId xmlns:a16="http://schemas.microsoft.com/office/drawing/2014/main" id="{0F85CC4A-EBD6-7A38-38EE-48F460E3E3CA}"/>
              </a:ext>
            </a:extLst>
          </p:cNvPr>
          <p:cNvPicPr>
            <a:picLocks noChangeAspect="1"/>
          </p:cNvPicPr>
          <p:nvPr/>
        </p:nvPicPr>
        <p:blipFill>
          <a:blip r:embed="rId3"/>
          <a:stretch>
            <a:fillRect/>
          </a:stretch>
        </p:blipFill>
        <p:spPr>
          <a:xfrm>
            <a:off x="658043" y="1862557"/>
            <a:ext cx="5015170" cy="2946146"/>
          </a:xfrm>
          <a:prstGeom prst="rect">
            <a:avLst/>
          </a:prstGeom>
        </p:spPr>
      </p:pic>
      <p:sp>
        <p:nvSpPr>
          <p:cNvPr id="3" name="TextBox 2">
            <a:extLst>
              <a:ext uri="{FF2B5EF4-FFF2-40B4-BE49-F238E27FC236}">
                <a16:creationId xmlns:a16="http://schemas.microsoft.com/office/drawing/2014/main" id="{DC70CB5B-ECE1-6927-CD85-30A0C280B31A}"/>
              </a:ext>
            </a:extLst>
          </p:cNvPr>
          <p:cNvSpPr txBox="1"/>
          <p:nvPr/>
        </p:nvSpPr>
        <p:spPr>
          <a:xfrm>
            <a:off x="6518788" y="1740308"/>
            <a:ext cx="4922888" cy="4955460"/>
          </a:xfrm>
          <a:prstGeom prst="rect">
            <a:avLst/>
          </a:prstGeom>
        </p:spPr>
        <p:txBody>
          <a:bodyPr vert="horz" lIns="91440" tIns="45720" rIns="91440" bIns="45720" rtlCol="0">
            <a:normAutofit lnSpcReduction="10000"/>
          </a:bodyPr>
          <a:lstStyle/>
          <a:p>
            <a:pPr>
              <a:spcBef>
                <a:spcPts val="600"/>
              </a:spcBef>
              <a:spcAft>
                <a:spcPts val="600"/>
              </a:spcAft>
            </a:pPr>
            <a:r>
              <a:rPr lang="en-US" sz="1900" dirty="0">
                <a:solidFill>
                  <a:schemeClr val="accent6">
                    <a:lumMod val="40000"/>
                    <a:lumOff val="60000"/>
                    <a:alpha val="80000"/>
                  </a:schemeClr>
                </a:solidFill>
              </a:rPr>
              <a:t>The key difference here is the third factor, which inputs a </a:t>
            </a:r>
            <a:r>
              <a:rPr lang="en-US" sz="1900" dirty="0">
                <a:solidFill>
                  <a:srgbClr val="FF6600">
                    <a:alpha val="80000"/>
                  </a:srgbClr>
                </a:solidFill>
              </a:rPr>
              <a:t>rationality standard instead </a:t>
            </a:r>
            <a:r>
              <a:rPr lang="en-US" sz="1900" dirty="0">
                <a:solidFill>
                  <a:schemeClr val="accent6">
                    <a:lumMod val="40000"/>
                    <a:lumOff val="60000"/>
                    <a:alpha val="80000"/>
                  </a:schemeClr>
                </a:solidFill>
              </a:rPr>
              <a:t>of a reasonableness standard. </a:t>
            </a:r>
          </a:p>
          <a:p>
            <a:pPr>
              <a:spcBef>
                <a:spcPts val="600"/>
              </a:spcBef>
              <a:spcAft>
                <a:spcPts val="600"/>
              </a:spcAft>
            </a:pPr>
            <a:r>
              <a:rPr lang="en-US" sz="1900" dirty="0">
                <a:solidFill>
                  <a:schemeClr val="accent6">
                    <a:lumMod val="40000"/>
                    <a:lumOff val="60000"/>
                    <a:alpha val="80000"/>
                  </a:schemeClr>
                </a:solidFill>
              </a:rPr>
              <a:t>Rationality is an easier test to meet. </a:t>
            </a:r>
          </a:p>
          <a:p>
            <a:pPr>
              <a:spcBef>
                <a:spcPts val="600"/>
              </a:spcBef>
              <a:spcAft>
                <a:spcPts val="600"/>
              </a:spcAft>
            </a:pPr>
            <a:r>
              <a:rPr lang="en-US" sz="1900" dirty="0">
                <a:solidFill>
                  <a:schemeClr val="accent6">
                    <a:lumMod val="40000"/>
                    <a:lumOff val="60000"/>
                    <a:alpha val="80000"/>
                  </a:schemeClr>
                </a:solidFill>
              </a:rPr>
              <a:t>The phrase </a:t>
            </a:r>
            <a:r>
              <a:rPr lang="en-US" sz="1900" i="1" dirty="0">
                <a:solidFill>
                  <a:srgbClr val="FF6600">
                    <a:alpha val="80000"/>
                  </a:srgbClr>
                </a:solidFill>
              </a:rPr>
              <a:t>“rationally believes” </a:t>
            </a:r>
            <a:r>
              <a:rPr lang="en-US" sz="1900" dirty="0">
                <a:solidFill>
                  <a:schemeClr val="accent6">
                    <a:lumMod val="40000"/>
                    <a:lumOff val="60000"/>
                    <a:alpha val="80000"/>
                  </a:schemeClr>
                </a:solidFill>
              </a:rPr>
              <a:t>provides directors and officers with a significantly wider range of discretion than was previously granted by the </a:t>
            </a:r>
            <a:r>
              <a:rPr lang="en-US" sz="1900" i="1" dirty="0">
                <a:solidFill>
                  <a:srgbClr val="FF6600">
                    <a:alpha val="80000"/>
                  </a:srgbClr>
                </a:solidFill>
              </a:rPr>
              <a:t>“reasonably believes” </a:t>
            </a:r>
            <a:r>
              <a:rPr lang="en-US" sz="1900" dirty="0">
                <a:solidFill>
                  <a:schemeClr val="accent6">
                    <a:lumMod val="40000"/>
                    <a:lumOff val="60000"/>
                    <a:alpha val="80000"/>
                  </a:schemeClr>
                </a:solidFill>
              </a:rPr>
              <a:t>standard. </a:t>
            </a:r>
          </a:p>
          <a:p>
            <a:pPr>
              <a:spcBef>
                <a:spcPts val="600"/>
              </a:spcBef>
              <a:spcAft>
                <a:spcPts val="600"/>
              </a:spcAft>
            </a:pPr>
            <a:r>
              <a:rPr lang="en-US" sz="1900" dirty="0">
                <a:solidFill>
                  <a:schemeClr val="accent6">
                    <a:lumMod val="40000"/>
                    <a:lumOff val="60000"/>
                    <a:alpha val="80000"/>
                  </a:schemeClr>
                </a:solidFill>
              </a:rPr>
              <a:t>The prior </a:t>
            </a:r>
            <a:r>
              <a:rPr lang="en-US" sz="1900" i="1" dirty="0">
                <a:solidFill>
                  <a:srgbClr val="FF6600">
                    <a:alpha val="80000"/>
                  </a:srgbClr>
                </a:solidFill>
              </a:rPr>
              <a:t>“reasonable” </a:t>
            </a:r>
            <a:r>
              <a:rPr lang="en-US" sz="1900" dirty="0">
                <a:solidFill>
                  <a:schemeClr val="accent6">
                    <a:lumMod val="40000"/>
                    <a:lumOff val="60000"/>
                    <a:alpha val="80000"/>
                  </a:schemeClr>
                </a:solidFill>
              </a:rPr>
              <a:t>standard turns on what other individuals (i.e., a “reasonable person”) would determine is in the best interests of the company under the circumstances, …</a:t>
            </a:r>
          </a:p>
          <a:p>
            <a:pPr>
              <a:spcBef>
                <a:spcPts val="600"/>
              </a:spcBef>
              <a:spcAft>
                <a:spcPts val="600"/>
              </a:spcAft>
            </a:pPr>
            <a:r>
              <a:rPr lang="en-US" sz="1900" i="1" dirty="0">
                <a:solidFill>
                  <a:srgbClr val="FF6600">
                    <a:alpha val="80000"/>
                  </a:srgbClr>
                </a:solidFill>
              </a:rPr>
              <a:t>… whereas the “rational” standard looks more specifically at whether the directors and officers acted logically, given the circumstances.</a:t>
            </a:r>
          </a:p>
          <a:p>
            <a:pPr marL="285750" indent="-228600">
              <a:lnSpc>
                <a:spcPct val="90000"/>
              </a:lnSpc>
              <a:spcBef>
                <a:spcPts val="600"/>
              </a:spcBef>
              <a:spcAft>
                <a:spcPts val="600"/>
              </a:spcAft>
              <a:buFont typeface="Arial" panose="020B0604020202020204" pitchFamily="34" charset="0"/>
              <a:buChar char="•"/>
            </a:pPr>
            <a:endParaRPr lang="en-US" sz="1100" dirty="0">
              <a:solidFill>
                <a:schemeClr val="bg1">
                  <a:alpha val="80000"/>
                </a:schemeClr>
              </a:solidFill>
            </a:endParaRPr>
          </a:p>
        </p:txBody>
      </p:sp>
    </p:spTree>
    <p:extLst>
      <p:ext uri="{BB962C8B-B14F-4D97-AF65-F5344CB8AC3E}">
        <p14:creationId xmlns:p14="http://schemas.microsoft.com/office/powerpoint/2010/main" val="34155644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D47B6B-D5BC-2992-ACB8-2947EB47CC79}"/>
              </a:ext>
            </a:extLst>
          </p:cNvPr>
          <p:cNvSpPr txBox="1"/>
          <p:nvPr/>
        </p:nvSpPr>
        <p:spPr>
          <a:xfrm>
            <a:off x="772285" y="285204"/>
            <a:ext cx="5323715" cy="16429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Key Difference – Rationality Standard</a:t>
            </a:r>
          </a:p>
        </p:txBody>
      </p:sp>
      <p:sp>
        <p:nvSpPr>
          <p:cNvPr id="3" name="TextBox 2">
            <a:extLst>
              <a:ext uri="{FF2B5EF4-FFF2-40B4-BE49-F238E27FC236}">
                <a16:creationId xmlns:a16="http://schemas.microsoft.com/office/drawing/2014/main" id="{DC70CB5B-ECE1-6927-CD85-30A0C280B31A}"/>
              </a:ext>
            </a:extLst>
          </p:cNvPr>
          <p:cNvSpPr txBox="1"/>
          <p:nvPr/>
        </p:nvSpPr>
        <p:spPr>
          <a:xfrm>
            <a:off x="772285" y="2213378"/>
            <a:ext cx="5315189" cy="3535083"/>
          </a:xfrm>
          <a:prstGeom prst="rect">
            <a:avLst/>
          </a:prstGeom>
        </p:spPr>
        <p:txBody>
          <a:bodyPr vert="horz" lIns="91440" tIns="45720" rIns="91440" bIns="45720" rtlCol="0" anchor="t">
            <a:normAutofit/>
          </a:bodyPr>
          <a:lstStyle/>
          <a:p>
            <a:pPr marL="285750" indent="-228600">
              <a:spcBef>
                <a:spcPts val="600"/>
              </a:spcBef>
              <a:spcAft>
                <a:spcPts val="600"/>
              </a:spcAft>
              <a:buFont typeface="Arial" panose="020B0604020202020204" pitchFamily="34" charset="0"/>
              <a:buChar char="•"/>
            </a:pPr>
            <a:r>
              <a:rPr lang="en-US" sz="2000" dirty="0"/>
              <a:t>The </a:t>
            </a:r>
            <a:r>
              <a:rPr lang="en-US" sz="2000" i="1" dirty="0">
                <a:solidFill>
                  <a:schemeClr val="accent1">
                    <a:lumMod val="50000"/>
                  </a:schemeClr>
                </a:solidFill>
                <a:effectLst>
                  <a:outerShdw blurRad="38100" dist="38100" dir="2700000" algn="tl">
                    <a:srgbClr val="000000">
                      <a:alpha val="43137"/>
                    </a:srgbClr>
                  </a:outerShdw>
                </a:effectLst>
              </a:rPr>
              <a:t>burden of proof </a:t>
            </a:r>
            <a:r>
              <a:rPr lang="en-US" sz="2000" dirty="0"/>
              <a:t>is still on the accuser and they must show that there was a breach of duty of care and that (in a damage action) the breach was the legal cause of damage suffered by the corporation. </a:t>
            </a:r>
          </a:p>
          <a:p>
            <a:pPr marL="285750" indent="-228600">
              <a:spcBef>
                <a:spcPts val="600"/>
              </a:spcBef>
              <a:spcAft>
                <a:spcPts val="600"/>
              </a:spcAft>
              <a:buFont typeface="Arial" panose="020B0604020202020204" pitchFamily="34" charset="0"/>
              <a:buChar char="•"/>
            </a:pPr>
            <a:r>
              <a:rPr lang="en-US" sz="2000" dirty="0"/>
              <a:t>These additions went into effect on January 3, 2023.</a:t>
            </a:r>
          </a:p>
          <a:p>
            <a:pPr marL="285750" indent="-228600">
              <a:lnSpc>
                <a:spcPct val="90000"/>
              </a:lnSpc>
              <a:spcBef>
                <a:spcPts val="600"/>
              </a:spcBef>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carrying a large sign on his back&#10;&#10;Description automatically generated">
            <a:extLst>
              <a:ext uri="{FF2B5EF4-FFF2-40B4-BE49-F238E27FC236}">
                <a16:creationId xmlns:a16="http://schemas.microsoft.com/office/drawing/2014/main" id="{D15E7E08-AB4E-9F7A-31D5-E4298EA4965C}"/>
              </a:ext>
            </a:extLst>
          </p:cNvPr>
          <p:cNvPicPr>
            <a:picLocks noChangeAspect="1"/>
          </p:cNvPicPr>
          <p:nvPr/>
        </p:nvPicPr>
        <p:blipFill>
          <a:blip r:embed="rId3"/>
          <a:stretch>
            <a:fillRect/>
          </a:stretch>
        </p:blipFill>
        <p:spPr>
          <a:xfrm>
            <a:off x="7075967" y="2348501"/>
            <a:ext cx="4170530" cy="2192891"/>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6725086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802" y="457200"/>
            <a:ext cx="6566262" cy="59436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940" y="1212193"/>
            <a:ext cx="638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396D96-9634-2EF2-CF20-0DC98F2E84AD}"/>
              </a:ext>
            </a:extLst>
          </p:cNvPr>
          <p:cNvSpPr txBox="1"/>
          <p:nvPr/>
        </p:nvSpPr>
        <p:spPr>
          <a:xfrm>
            <a:off x="1411921" y="1159794"/>
            <a:ext cx="5948025" cy="1477328"/>
          </a:xfrm>
          <a:prstGeom prst="rect">
            <a:avLst/>
          </a:prstGeom>
          <a:noFill/>
        </p:spPr>
        <p:txBody>
          <a:bodyPr wrap="square">
            <a:spAutoFit/>
          </a:bodyPr>
          <a:lstStyle/>
          <a:p>
            <a:pPr marL="149905" indent="-149905" defTabSz="239847">
              <a:spcBef>
                <a:spcPts val="315"/>
              </a:spcBef>
              <a:spcAft>
                <a:spcPts val="315"/>
              </a:spcAft>
              <a:buFont typeface="Arial" panose="020B0604020202020204" pitchFamily="34" charset="0"/>
              <a:buChar char="•"/>
            </a:pPr>
            <a:r>
              <a:rPr lang="en-US" kern="1200" dirty="0">
                <a:solidFill>
                  <a:srgbClr val="FF0000"/>
                </a:solidFill>
                <a:effectLst>
                  <a:outerShdw blurRad="38100" dist="38100" dir="2700000" algn="tl">
                    <a:srgbClr val="000000">
                      <a:alpha val="43137"/>
                    </a:srgbClr>
                  </a:outerShdw>
                </a:effectLst>
                <a:latin typeface="+mn-lt"/>
                <a:ea typeface="+mn-ea"/>
                <a:cs typeface="+mn-cs"/>
              </a:rPr>
              <a:t>New Law </a:t>
            </a:r>
            <a:r>
              <a:rPr lang="en-US" kern="1200" dirty="0">
                <a:solidFill>
                  <a:schemeClr val="tx1"/>
                </a:solidFill>
                <a:latin typeface="+mn-lt"/>
                <a:ea typeface="+mn-ea"/>
                <a:cs typeface="+mn-cs"/>
              </a:rPr>
              <a:t>-The Pennsylvania Legislature added to the standard of care by stating that it requires a </a:t>
            </a:r>
            <a:r>
              <a:rPr lang="en-US" kern="1200" dirty="0">
                <a:solidFill>
                  <a:srgbClr val="FF0000"/>
                </a:solidFill>
                <a:latin typeface="+mn-lt"/>
                <a:ea typeface="+mn-ea"/>
                <a:cs typeface="+mn-cs"/>
              </a:rPr>
              <a:t>reasonable inquiry </a:t>
            </a:r>
            <a:r>
              <a:rPr lang="en-US" kern="1200" dirty="0">
                <a:solidFill>
                  <a:schemeClr val="tx1"/>
                </a:solidFill>
                <a:latin typeface="+mn-lt"/>
                <a:ea typeface="+mn-ea"/>
                <a:cs typeface="+mn-cs"/>
              </a:rPr>
              <a:t>into issues required by the statute of the Commonwealth to be considered in the circumstances and those interests and factors listed in 515(a) and 516(a). </a:t>
            </a:r>
          </a:p>
        </p:txBody>
      </p:sp>
      <p:pic>
        <p:nvPicPr>
          <p:cNvPr id="4" name="Picture 3" descr="A signpost with different directions&#10;&#10;Description automatically generated">
            <a:extLst>
              <a:ext uri="{FF2B5EF4-FFF2-40B4-BE49-F238E27FC236}">
                <a16:creationId xmlns:a16="http://schemas.microsoft.com/office/drawing/2014/main" id="{D4D0B161-6643-D2B2-A753-868A2699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939" y="1852727"/>
            <a:ext cx="2880258" cy="2459554"/>
          </a:xfrm>
          <a:prstGeom prst="rect">
            <a:avLst/>
          </a:prstGeom>
          <a:effectLst>
            <a:outerShdw blurRad="50800" dist="50800" dir="5400000" algn="ctr" rotWithShape="0">
              <a:srgbClr val="000000">
                <a:alpha val="99000"/>
              </a:srgbClr>
            </a:outerShdw>
          </a:effectLst>
        </p:spPr>
      </p:pic>
      <p:sp>
        <p:nvSpPr>
          <p:cNvPr id="6" name="TextBox 5">
            <a:extLst>
              <a:ext uri="{FF2B5EF4-FFF2-40B4-BE49-F238E27FC236}">
                <a16:creationId xmlns:a16="http://schemas.microsoft.com/office/drawing/2014/main" id="{45648852-01FC-5843-D0A7-20E66D7F716E}"/>
              </a:ext>
            </a:extLst>
          </p:cNvPr>
          <p:cNvSpPr txBox="1"/>
          <p:nvPr/>
        </p:nvSpPr>
        <p:spPr>
          <a:xfrm>
            <a:off x="1411921" y="2903757"/>
            <a:ext cx="5948026" cy="2462213"/>
          </a:xfrm>
          <a:prstGeom prst="rect">
            <a:avLst/>
          </a:prstGeom>
          <a:solidFill>
            <a:schemeClr val="bg1"/>
          </a:solidFill>
          <a:effectLst>
            <a:outerShdw blurRad="50800" dist="50800" dir="5400000" algn="ctr" rotWithShape="0">
              <a:srgbClr val="000000">
                <a:alpha val="99000"/>
              </a:srgbClr>
            </a:outerShdw>
          </a:effectLst>
        </p:spPr>
        <p:txBody>
          <a:bodyPr wrap="square">
            <a:spAutoFit/>
          </a:bodyPr>
          <a:lstStyle/>
          <a:p>
            <a:r>
              <a:rPr lang="en-US" sz="1400" i="1" dirty="0">
                <a:latin typeface="Times New Roman" panose="02020603050405020304" pitchFamily="18" charset="0"/>
                <a:cs typeface="Times New Roman" panose="02020603050405020304" pitchFamily="18" charset="0"/>
              </a:rPr>
              <a:t>Standard of Care - A director of a domestic corporation shall stand in a fiduciary relation to the corporation and shall perform the duties of a director, including duties as a member of any committee of the board upon which the director may serve, in good faith, in a manner the director reasonably believes to be in the best interests of the corporation and with such care, including the skill and diligence that a person of ordinary prudence would use under similar circumstances and reasonable inquiry into those issues required by the statutes of this Commonwealth to be considered in the circumstances and those interests and </a:t>
            </a:r>
            <a:r>
              <a:rPr lang="en-US" sz="1400" i="1" u="sng" dirty="0">
                <a:latin typeface="Times New Roman" panose="02020603050405020304" pitchFamily="18" charset="0"/>
                <a:cs typeface="Times New Roman" panose="02020603050405020304" pitchFamily="18" charset="0"/>
              </a:rPr>
              <a:t>factors listed in section 515(a) (relating to exercise of powers generally) or 516(a) (relating to alternative standard) that the director considers appropriate</a:t>
            </a:r>
            <a:r>
              <a:rPr lang="en-US" sz="1400" i="1" dirty="0">
                <a:latin typeface="Times New Roman" panose="02020603050405020304" pitchFamily="18" charset="0"/>
                <a:cs typeface="Times New Roman" panose="02020603050405020304" pitchFamily="18" charset="0"/>
              </a:rPr>
              <a:t>. This subsection is subject to subsection (d) where applicable</a:t>
            </a:r>
            <a:endParaRPr lang="en-US" sz="1400"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170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802" y="457200"/>
            <a:ext cx="6566262" cy="59436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940" y="1212193"/>
            <a:ext cx="638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396D96-9634-2EF2-CF20-0DC98F2E84AD}"/>
              </a:ext>
            </a:extLst>
          </p:cNvPr>
          <p:cNvSpPr txBox="1"/>
          <p:nvPr/>
        </p:nvSpPr>
        <p:spPr>
          <a:xfrm>
            <a:off x="1521650" y="1212193"/>
            <a:ext cx="5924880" cy="4508927"/>
          </a:xfrm>
          <a:prstGeom prst="rect">
            <a:avLst/>
          </a:prstGeom>
          <a:noFill/>
        </p:spPr>
        <p:txBody>
          <a:bodyPr wrap="square">
            <a:spAutoFit/>
          </a:bodyPr>
          <a:lstStyle/>
          <a:p>
            <a:pPr defTabSz="239847">
              <a:spcBef>
                <a:spcPts val="600"/>
              </a:spcBef>
              <a:spcAft>
                <a:spcPts val="600"/>
              </a:spcAft>
            </a:pPr>
            <a:r>
              <a:rPr lang="en-US" kern="1200" dirty="0">
                <a:solidFill>
                  <a:srgbClr val="FF0000"/>
                </a:solidFill>
              </a:rPr>
              <a:t>The 515(a) factors -</a:t>
            </a:r>
            <a:r>
              <a:rPr lang="en-US" sz="1600" dirty="0">
                <a:solidFill>
                  <a:srgbClr val="FF0000"/>
                </a:solidFill>
              </a:rPr>
              <a:t> </a:t>
            </a:r>
            <a:r>
              <a:rPr lang="en-US" sz="1600" dirty="0">
                <a:solidFill>
                  <a:schemeClr val="tx1">
                    <a:lumMod val="95000"/>
                    <a:lumOff val="5000"/>
                  </a:schemeClr>
                </a:solidFill>
              </a:rPr>
              <a:t>In discharging the duties of their respective positions, the board of directors and individual directors of a domestic corporation may, </a:t>
            </a:r>
            <a:r>
              <a:rPr lang="en-US" sz="1600" i="1" dirty="0">
                <a:solidFill>
                  <a:schemeClr val="tx1">
                    <a:lumMod val="95000"/>
                    <a:lumOff val="5000"/>
                  </a:schemeClr>
                </a:solidFill>
              </a:rPr>
              <a:t>in considering the best interests of the corporation</a:t>
            </a:r>
            <a:r>
              <a:rPr lang="en-US" sz="1600" dirty="0">
                <a:solidFill>
                  <a:schemeClr val="tx1">
                    <a:lumMod val="95000"/>
                    <a:lumOff val="5000"/>
                  </a:schemeClr>
                </a:solidFill>
              </a:rPr>
              <a:t>, consider to the extent they deem appropriate:</a:t>
            </a:r>
            <a:endParaRPr lang="en-US" sz="1600" kern="1200" dirty="0">
              <a:solidFill>
                <a:schemeClr val="tx1">
                  <a:lumMod val="95000"/>
                  <a:lumOff val="5000"/>
                </a:schemeClr>
              </a:solidFill>
            </a:endParaRPr>
          </a:p>
          <a:p>
            <a:pPr marL="285750" indent="-285750" defTabSz="239847">
              <a:spcBef>
                <a:spcPts val="300"/>
              </a:spcBef>
              <a:spcAft>
                <a:spcPts val="300"/>
              </a:spcAft>
              <a:buFont typeface="Arial" panose="020B0604020202020204" pitchFamily="34" charset="0"/>
              <a:buChar char="•"/>
            </a:pPr>
            <a:r>
              <a:rPr lang="en-US" sz="1600" kern="1200" dirty="0">
                <a:latin typeface="+mn-lt"/>
                <a:ea typeface="+mn-ea"/>
                <a:cs typeface="+mn-cs"/>
              </a:rPr>
              <a:t>the effects of any action on any or all groups affected by such action;</a:t>
            </a:r>
          </a:p>
          <a:p>
            <a:pPr marL="285750" indent="-285750" defTabSz="239847">
              <a:spcBef>
                <a:spcPts val="300"/>
              </a:spcBef>
              <a:spcAft>
                <a:spcPts val="300"/>
              </a:spcAft>
              <a:buFont typeface="Arial" panose="020B0604020202020204" pitchFamily="34" charset="0"/>
              <a:buChar char="•"/>
            </a:pPr>
            <a:r>
              <a:rPr lang="en-US" sz="1600" kern="1200" dirty="0">
                <a:latin typeface="+mn-lt"/>
                <a:ea typeface="+mn-ea"/>
                <a:cs typeface="+mn-cs"/>
              </a:rPr>
              <a:t>the short term and long-term interests of the corporation; and </a:t>
            </a:r>
          </a:p>
          <a:p>
            <a:pPr marL="285750" indent="-285750" defTabSz="239847">
              <a:spcBef>
                <a:spcPts val="300"/>
              </a:spcBef>
              <a:spcAft>
                <a:spcPts val="1200"/>
              </a:spcAft>
              <a:buFont typeface="Arial" panose="020B0604020202020204" pitchFamily="34" charset="0"/>
              <a:buChar char="•"/>
            </a:pPr>
            <a:r>
              <a:rPr lang="en-US" sz="1600" kern="1200" dirty="0">
                <a:latin typeface="+mn-lt"/>
                <a:ea typeface="+mn-ea"/>
                <a:cs typeface="+mn-cs"/>
              </a:rPr>
              <a:t>The resources, intent, and conduct of any person seeking to acquire control of the corporation. </a:t>
            </a:r>
          </a:p>
          <a:p>
            <a:pPr defTabSz="239847">
              <a:spcBef>
                <a:spcPts val="315"/>
              </a:spcBef>
              <a:spcAft>
                <a:spcPts val="315"/>
              </a:spcAft>
            </a:pPr>
            <a:r>
              <a:rPr lang="en-US" kern="1200" dirty="0">
                <a:solidFill>
                  <a:srgbClr val="FF0000"/>
                </a:solidFill>
                <a:latin typeface="+mn-lt"/>
                <a:ea typeface="+mn-ea"/>
                <a:cs typeface="+mn-cs"/>
              </a:rPr>
              <a:t>Alternative Standard - The 516(a) factors </a:t>
            </a:r>
          </a:p>
          <a:p>
            <a:pPr defTabSz="239847">
              <a:spcBef>
                <a:spcPts val="315"/>
              </a:spcBef>
              <a:spcAft>
                <a:spcPts val="315"/>
              </a:spcAft>
            </a:pPr>
            <a:r>
              <a:rPr lang="en-US" dirty="0">
                <a:solidFill>
                  <a:schemeClr val="tx1">
                    <a:lumMod val="95000"/>
                    <a:lumOff val="5000"/>
                  </a:schemeClr>
                </a:solidFill>
              </a:rPr>
              <a:t>Alternatively, the board may consider </a:t>
            </a:r>
            <a:r>
              <a:rPr lang="en-US" kern="1200" dirty="0">
                <a:solidFill>
                  <a:schemeClr val="tx1">
                    <a:lumMod val="95000"/>
                    <a:lumOff val="5000"/>
                  </a:schemeClr>
                </a:solidFill>
                <a:latin typeface="+mn-lt"/>
                <a:ea typeface="+mn-ea"/>
                <a:cs typeface="+mn-cs"/>
              </a:rPr>
              <a:t>the </a:t>
            </a:r>
            <a:r>
              <a:rPr lang="en-US" kern="1200" dirty="0">
                <a:solidFill>
                  <a:schemeClr val="tx1">
                    <a:lumMod val="95000"/>
                    <a:lumOff val="5000"/>
                  </a:schemeClr>
                </a:solidFill>
              </a:rPr>
              <a:t>effects of any action upon the employees, suppliers, customers, and communities in which offices or other establishments of the corporation are located without violating the standard of care. </a:t>
            </a:r>
            <a:endParaRPr lang="en-US" dirty="0">
              <a:solidFill>
                <a:schemeClr val="tx1">
                  <a:lumMod val="95000"/>
                  <a:lumOff val="5000"/>
                </a:schemeClr>
              </a:solidFill>
            </a:endParaRPr>
          </a:p>
        </p:txBody>
      </p:sp>
      <p:pic>
        <p:nvPicPr>
          <p:cNvPr id="4" name="Picture 3" descr="A signpost with different directions&#10;&#10;Description automatically generated">
            <a:extLst>
              <a:ext uri="{FF2B5EF4-FFF2-40B4-BE49-F238E27FC236}">
                <a16:creationId xmlns:a16="http://schemas.microsoft.com/office/drawing/2014/main" id="{D4D0B161-6643-D2B2-A753-868A2699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939" y="1852727"/>
            <a:ext cx="2880258" cy="2459554"/>
          </a:xfrm>
          <a:prstGeom prst="rect">
            <a:avLst/>
          </a:prstGeom>
        </p:spPr>
      </p:pic>
    </p:spTree>
    <p:extLst>
      <p:ext uri="{BB962C8B-B14F-4D97-AF65-F5344CB8AC3E}">
        <p14:creationId xmlns:p14="http://schemas.microsoft.com/office/powerpoint/2010/main" val="1951131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 giving a presentation to a group of people&#10;&#10;Description automatically generated">
            <a:extLst>
              <a:ext uri="{FF2B5EF4-FFF2-40B4-BE49-F238E27FC236}">
                <a16:creationId xmlns:a16="http://schemas.microsoft.com/office/drawing/2014/main" id="{8C135B88-CB19-4258-2C0D-E1422D3394C8}"/>
              </a:ext>
            </a:extLst>
          </p:cNvPr>
          <p:cNvPicPr>
            <a:picLocks noChangeAspect="1"/>
          </p:cNvPicPr>
          <p:nvPr/>
        </p:nvPicPr>
        <p:blipFill rotWithShape="1">
          <a:blip r:embed="rId3">
            <a:extLst>
              <a:ext uri="{28A0092B-C50C-407E-A947-70E740481C1C}">
                <a14:useLocalDpi xmlns:a14="http://schemas.microsoft.com/office/drawing/2010/main" val="0"/>
              </a:ext>
            </a:extLst>
          </a:blip>
          <a:srcRect b="9625"/>
          <a:stretch/>
        </p:blipFill>
        <p:spPr>
          <a:xfrm>
            <a:off x="8838565" y="938931"/>
            <a:ext cx="3028950" cy="3985494"/>
          </a:xfrm>
          <a:prstGeom prst="rect">
            <a:avLst/>
          </a:prstGeom>
          <a:effectLst>
            <a:outerShdw blurRad="50800" dist="50800" dir="5400000" algn="ctr" rotWithShape="0">
              <a:srgbClr val="000000">
                <a:alpha val="99000"/>
              </a:srgbClr>
            </a:outerShdw>
          </a:effectLst>
        </p:spPr>
      </p:pic>
      <p:sp>
        <p:nvSpPr>
          <p:cNvPr id="3" name="TextBox 2">
            <a:extLst>
              <a:ext uri="{FF2B5EF4-FFF2-40B4-BE49-F238E27FC236}">
                <a16:creationId xmlns:a16="http://schemas.microsoft.com/office/drawing/2014/main" id="{E03921AF-425A-2D59-ABB6-831D5B3D69B4}"/>
              </a:ext>
            </a:extLst>
          </p:cNvPr>
          <p:cNvSpPr txBox="1"/>
          <p:nvPr/>
        </p:nvSpPr>
        <p:spPr>
          <a:xfrm>
            <a:off x="562609" y="412789"/>
            <a:ext cx="7905116" cy="5816977"/>
          </a:xfrm>
          <a:prstGeom prst="rect">
            <a:avLst/>
          </a:prstGeom>
          <a:noFill/>
        </p:spPr>
        <p:txBody>
          <a:bodyPr wrap="square">
            <a:spAutoFit/>
          </a:bodyPr>
          <a:lstStyle/>
          <a:p>
            <a:pPr defTabSz="457200">
              <a:spcBef>
                <a:spcPts val="600"/>
              </a:spcBef>
              <a:spcAft>
                <a:spcPts val="600"/>
              </a:spcAft>
            </a:pPr>
            <a:r>
              <a:rPr lang="en-US" sz="2000" dirty="0">
                <a:solidFill>
                  <a:srgbClr val="FF0000"/>
                </a:solidFill>
              </a:rPr>
              <a:t>Interested Director/Officer Transaction</a:t>
            </a:r>
          </a:p>
          <a:p>
            <a:pPr defTabSz="457200">
              <a:spcBef>
                <a:spcPts val="600"/>
              </a:spcBef>
              <a:spcAft>
                <a:spcPts val="600"/>
              </a:spcAft>
            </a:pPr>
            <a:r>
              <a:rPr lang="en-US" sz="1600" dirty="0"/>
              <a:t>Section 1728 of the BCL clarified the standard for transactions involving interested directors. </a:t>
            </a:r>
          </a:p>
          <a:p>
            <a:pPr defTabSz="457200">
              <a:spcBef>
                <a:spcPts val="600"/>
              </a:spcBef>
              <a:spcAft>
                <a:spcPts val="600"/>
              </a:spcAft>
            </a:pPr>
            <a:r>
              <a:rPr lang="en-US" sz="1600" dirty="0">
                <a:solidFill>
                  <a:srgbClr val="FF0000"/>
                </a:solidFill>
              </a:rPr>
              <a:t>If the transaction is between a corporation and a wholly owned association</a:t>
            </a:r>
            <a:r>
              <a:rPr lang="en-US" sz="1600" dirty="0"/>
              <a:t>, that fact that there is an interested officer or director does not alone render the entire transaction void or voidable.</a:t>
            </a:r>
          </a:p>
          <a:p>
            <a:pPr defTabSz="457200">
              <a:spcBef>
                <a:spcPts val="600"/>
              </a:spcBef>
              <a:spcAft>
                <a:spcPts val="600"/>
              </a:spcAft>
            </a:pPr>
            <a:r>
              <a:rPr lang="en-US" sz="1600" dirty="0">
                <a:solidFill>
                  <a:srgbClr val="FF0000"/>
                </a:solidFill>
              </a:rPr>
              <a:t>In subsection 1728(d), if the transaction is between a corporation and a non-wholly owned entity, </a:t>
            </a:r>
            <a:r>
              <a:rPr lang="en-US" sz="1600" dirty="0"/>
              <a:t>the transaction will not be automatically void or voidable solely on the grounds of there being an interested director or officer if </a:t>
            </a:r>
            <a:r>
              <a:rPr lang="en-US" sz="1600" i="1" dirty="0">
                <a:solidFill>
                  <a:srgbClr val="FF0000"/>
                </a:solidFill>
              </a:rPr>
              <a:t>one of four requirement </a:t>
            </a:r>
            <a:r>
              <a:rPr lang="en-US" sz="1600" dirty="0"/>
              <a:t>are met: </a:t>
            </a:r>
          </a:p>
          <a:p>
            <a:pPr marL="285750" indent="-285750" defTabSz="457200">
              <a:spcBef>
                <a:spcPts val="600"/>
              </a:spcBef>
              <a:spcAft>
                <a:spcPts val="600"/>
              </a:spcAft>
              <a:buFont typeface="Arial" panose="020B0604020202020204" pitchFamily="34" charset="0"/>
              <a:buChar char="•"/>
            </a:pPr>
            <a:r>
              <a:rPr lang="en-US" sz="1600" dirty="0"/>
              <a:t>the material facts of the relationship/interest are disclosed to board and authorized by affirmative vote of the disinterested directors;</a:t>
            </a:r>
          </a:p>
          <a:p>
            <a:pPr marL="285750" indent="-285750" defTabSz="457200">
              <a:spcBef>
                <a:spcPts val="600"/>
              </a:spcBef>
              <a:spcAft>
                <a:spcPts val="600"/>
              </a:spcAft>
              <a:buFont typeface="Arial" panose="020B0604020202020204" pitchFamily="34" charset="0"/>
              <a:buChar char="•"/>
            </a:pPr>
            <a:r>
              <a:rPr lang="en-US" sz="1600" dirty="0"/>
              <a:t>the material facts are disclosed to the shareholders and the shareholders approve the transaction in a good faith vote; </a:t>
            </a:r>
          </a:p>
          <a:p>
            <a:pPr marL="285750" indent="-285750" defTabSz="457200">
              <a:spcBef>
                <a:spcPts val="600"/>
              </a:spcBef>
              <a:spcAft>
                <a:spcPts val="600"/>
              </a:spcAft>
              <a:buFont typeface="Arial" panose="020B0604020202020204" pitchFamily="34" charset="0"/>
              <a:buChar char="•"/>
            </a:pPr>
            <a:r>
              <a:rPr lang="en-US" sz="1600" dirty="0"/>
              <a:t>the transaction is fair to the corporation when approved by the shareholders or directors; or </a:t>
            </a:r>
          </a:p>
          <a:p>
            <a:pPr marL="285750" indent="-285750" defTabSz="457200">
              <a:spcBef>
                <a:spcPts val="600"/>
              </a:spcBef>
              <a:spcAft>
                <a:spcPts val="600"/>
              </a:spcAft>
              <a:buFont typeface="Arial" panose="020B0604020202020204" pitchFamily="34" charset="0"/>
              <a:buChar char="•"/>
            </a:pPr>
            <a:r>
              <a:rPr lang="en-US" sz="1600" dirty="0"/>
              <a:t>the directors or officers serving for both parties neither participate in negotiations in a substantial or personal manner for either entity, nor is their vote required at a meeting for either entity to approve the transaction.</a:t>
            </a:r>
          </a:p>
          <a:p>
            <a:pPr defTabSz="457200">
              <a:spcBef>
                <a:spcPts val="600"/>
              </a:spcBef>
              <a:spcAft>
                <a:spcPts val="600"/>
              </a:spcAft>
            </a:pPr>
            <a:r>
              <a:rPr lang="en-US" sz="1600" dirty="0"/>
              <a:t>This section was added and took effect in January of 2023.</a:t>
            </a:r>
          </a:p>
        </p:txBody>
      </p:sp>
    </p:spTree>
    <p:extLst>
      <p:ext uri="{BB962C8B-B14F-4D97-AF65-F5344CB8AC3E}">
        <p14:creationId xmlns:p14="http://schemas.microsoft.com/office/powerpoint/2010/main" val="28248402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7EF56-DD4C-5890-2D28-D4717037BF4E}"/>
              </a:ext>
            </a:extLst>
          </p:cNvPr>
          <p:cNvSpPr txBox="1"/>
          <p:nvPr/>
        </p:nvSpPr>
        <p:spPr>
          <a:xfrm>
            <a:off x="690245" y="558983"/>
            <a:ext cx="5830628" cy="5740033"/>
          </a:xfrm>
          <a:prstGeom prst="rect">
            <a:avLst/>
          </a:prstGeom>
          <a:noFill/>
        </p:spPr>
        <p:txBody>
          <a:bodyPr wrap="square">
            <a:spAutoFit/>
          </a:bodyPr>
          <a:lstStyle/>
          <a:p>
            <a:pPr defTabSz="457200">
              <a:spcBef>
                <a:spcPts val="600"/>
              </a:spcBef>
              <a:spcAft>
                <a:spcPts val="600"/>
              </a:spcAft>
            </a:pPr>
            <a:r>
              <a:rPr lang="en-US" sz="2400" dirty="0">
                <a:solidFill>
                  <a:schemeClr val="bg1">
                    <a:lumMod val="95000"/>
                  </a:schemeClr>
                </a:solidFill>
              </a:rPr>
              <a:t>Internal Corporate Procedures</a:t>
            </a:r>
          </a:p>
          <a:p>
            <a:pPr defTabSz="457200">
              <a:spcBef>
                <a:spcPts val="600"/>
              </a:spcBef>
              <a:spcAft>
                <a:spcPts val="1800"/>
              </a:spcAft>
            </a:pPr>
            <a:r>
              <a:rPr lang="en-US" sz="2000" dirty="0">
                <a:solidFill>
                  <a:schemeClr val="bg1">
                    <a:lumMod val="95000"/>
                  </a:schemeClr>
                </a:solidFill>
              </a:rPr>
              <a:t>Bylaws and Powers in Emergency</a:t>
            </a:r>
          </a:p>
          <a:p>
            <a:pPr defTabSz="457200">
              <a:spcBef>
                <a:spcPts val="600"/>
              </a:spcBef>
              <a:spcAft>
                <a:spcPts val="600"/>
              </a:spcAft>
            </a:pPr>
            <a:r>
              <a:rPr lang="en-US" sz="2000" dirty="0">
                <a:solidFill>
                  <a:schemeClr val="bg1">
                    <a:lumMod val="95000"/>
                  </a:schemeClr>
                </a:solidFill>
              </a:rPr>
              <a:t>Section 1509 is an area of existing law that was amended with added language reflecting further clarification and authorities in cases of emergency.</a:t>
            </a:r>
          </a:p>
          <a:p>
            <a:pPr defTabSz="457200">
              <a:spcBef>
                <a:spcPts val="600"/>
              </a:spcBef>
              <a:spcAft>
                <a:spcPts val="600"/>
              </a:spcAft>
            </a:pPr>
            <a:r>
              <a:rPr lang="en-US" sz="2000" dirty="0">
                <a:solidFill>
                  <a:schemeClr val="bg1">
                    <a:lumMod val="95000"/>
                  </a:schemeClr>
                </a:solidFill>
              </a:rPr>
              <a:t>First, starting with the definition of an emergency, 1509(a) previously stated that an emergency was any emergency resulting from:</a:t>
            </a:r>
          </a:p>
          <a:p>
            <a:pPr marL="342900" indent="-342900" defTabSz="457200">
              <a:spcBef>
                <a:spcPts val="600"/>
              </a:spcBef>
              <a:spcAft>
                <a:spcPts val="600"/>
              </a:spcAft>
              <a:buFont typeface="Arial" panose="020B0604020202020204" pitchFamily="34" charset="0"/>
              <a:buChar char="•"/>
            </a:pPr>
            <a:r>
              <a:rPr lang="en-US" sz="2000" dirty="0">
                <a:solidFill>
                  <a:schemeClr val="bg1">
                    <a:lumMod val="95000"/>
                  </a:schemeClr>
                </a:solidFill>
              </a:rPr>
              <a:t>an attack on the United States, </a:t>
            </a:r>
          </a:p>
          <a:p>
            <a:pPr marL="342900" indent="-342900" defTabSz="457200">
              <a:spcBef>
                <a:spcPts val="600"/>
              </a:spcBef>
              <a:spcAft>
                <a:spcPts val="600"/>
              </a:spcAft>
              <a:buFont typeface="Arial" panose="020B0604020202020204" pitchFamily="34" charset="0"/>
              <a:buChar char="•"/>
            </a:pPr>
            <a:r>
              <a:rPr lang="en-US" sz="2000" dirty="0">
                <a:solidFill>
                  <a:schemeClr val="bg1">
                    <a:lumMod val="95000"/>
                  </a:schemeClr>
                </a:solidFill>
              </a:rPr>
              <a:t>a nuclear disaster, or </a:t>
            </a:r>
          </a:p>
          <a:p>
            <a:pPr marL="342900" indent="-342900" defTabSz="457200">
              <a:spcBef>
                <a:spcPts val="600"/>
              </a:spcBef>
              <a:spcAft>
                <a:spcPts val="600"/>
              </a:spcAft>
              <a:buFont typeface="Arial" panose="020B0604020202020204" pitchFamily="34" charset="0"/>
              <a:buChar char="•"/>
            </a:pPr>
            <a:r>
              <a:rPr lang="en-US" sz="2000" dirty="0">
                <a:solidFill>
                  <a:schemeClr val="bg1">
                    <a:lumMod val="95000"/>
                  </a:schemeClr>
                </a:solidFill>
              </a:rPr>
              <a:t>another catastrophe, and  </a:t>
            </a:r>
          </a:p>
          <a:p>
            <a:pPr defTabSz="457200">
              <a:spcBef>
                <a:spcPts val="600"/>
              </a:spcBef>
              <a:spcAft>
                <a:spcPts val="600"/>
              </a:spcAft>
            </a:pPr>
            <a:r>
              <a:rPr lang="en-US" sz="2000" dirty="0">
                <a:solidFill>
                  <a:schemeClr val="bg1">
                    <a:lumMod val="95000"/>
                  </a:schemeClr>
                </a:solidFill>
              </a:rPr>
              <a:t>as a result of which a quorum of the board could not readily be ascertained. </a:t>
            </a:r>
          </a:p>
          <a:p>
            <a:endParaRPr lang="en-US" dirty="0"/>
          </a:p>
        </p:txBody>
      </p:sp>
      <p:pic>
        <p:nvPicPr>
          <p:cNvPr id="4" name="Picture 3" descr="A red and black pencil with a check mark&#10;&#10;Description automatically generated">
            <a:extLst>
              <a:ext uri="{FF2B5EF4-FFF2-40B4-BE49-F238E27FC236}">
                <a16:creationId xmlns:a16="http://schemas.microsoft.com/office/drawing/2014/main" id="{2AE88EC7-8F34-3CE9-E2B3-CF16FEA32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5" y="1670805"/>
            <a:ext cx="4596130" cy="2966033"/>
          </a:xfrm>
          <a:prstGeom prst="rect">
            <a:avLst/>
          </a:prstGeom>
        </p:spPr>
      </p:pic>
    </p:spTree>
    <p:extLst>
      <p:ext uri="{BB962C8B-B14F-4D97-AF65-F5344CB8AC3E}">
        <p14:creationId xmlns:p14="http://schemas.microsoft.com/office/powerpoint/2010/main" val="2170762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31141" y="2389238"/>
            <a:ext cx="8641633" cy="5016909"/>
          </a:xfrm>
          <a:ln w="12700">
            <a:noFill/>
          </a:ln>
        </p:spPr>
        <p:txBody>
          <a:bodyPr>
            <a:normAutofit/>
          </a:bodyPr>
          <a:lstStyle/>
          <a:p>
            <a:pPr eaLnBrk="1" hangingPunct="1">
              <a:defRPr/>
            </a:pPr>
            <a:r>
              <a:rPr lang="en-US" dirty="0">
                <a:solidFill>
                  <a:srgbClr val="FFC000"/>
                </a:solidFill>
                <a:latin typeface="Calibri Light" panose="020F0302020204030204" pitchFamily="34" charset="0"/>
                <a:cs typeface="Calibri Light" panose="020F0302020204030204" pitchFamily="34" charset="0"/>
              </a:rPr>
              <a:t>Presented by </a:t>
            </a:r>
          </a:p>
          <a:p>
            <a:pPr eaLnBrk="1" hangingPunct="1">
              <a:spcBef>
                <a:spcPts val="6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EDWARD L. PERKINS, JD, LLM (Tax), CPA</a:t>
            </a:r>
            <a:r>
              <a:rPr lang="en-US" b="1" spc="50" dirty="0">
                <a:ln w="0">
                  <a:solidFill>
                    <a:sysClr val="windowText" lastClr="000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 </a:t>
            </a:r>
            <a:br>
              <a:rPr lang="en-US" b="1" dirty="0">
                <a:solidFill>
                  <a:srgbClr val="FFC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en-US" sz="2400" dirty="0" err="1">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Gibson&amp;Perkins</a:t>
            </a: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 PC</a:t>
            </a:r>
            <a:endParaRPr lang="en-US" sz="2400" b="1" dirty="0">
              <a:solidFill>
                <a:srgbClr val="FFC000"/>
              </a:solidFill>
              <a:latin typeface="Calibri Light" panose="020F0302020204030204" pitchFamily="34" charset="0"/>
              <a:cs typeface="Calibri Light" panose="020F0302020204030204" pitchFamily="34" charset="0"/>
            </a:endParaRPr>
          </a:p>
          <a:p>
            <a:pPr eaLnBrk="1" hangingPunct="1">
              <a:spcBef>
                <a:spcPts val="12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MARTIN PEZZNER, JD, CPA</a:t>
            </a:r>
            <a:br>
              <a:rPr lang="en-US" b="1" dirty="0">
                <a:solidFill>
                  <a:srgbClr val="FFC000"/>
                </a:solidFill>
                <a:latin typeface="Calibri Light" panose="020F0302020204030204" pitchFamily="34" charset="0"/>
                <a:cs typeface="Calibri Light" panose="020F0302020204030204" pitchFamily="34" charset="0"/>
              </a:rPr>
            </a:br>
            <a:r>
              <a:rPr lang="en-US" sz="2400" dirty="0" err="1">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Gibson&amp;Perkins</a:t>
            </a: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 PC</a:t>
            </a:r>
          </a:p>
        </p:txBody>
      </p:sp>
      <p:sp>
        <p:nvSpPr>
          <p:cNvPr id="2" name="TextBox 1">
            <a:extLst>
              <a:ext uri="{FF2B5EF4-FFF2-40B4-BE49-F238E27FC236}">
                <a16:creationId xmlns:a16="http://schemas.microsoft.com/office/drawing/2014/main" id="{A3AE2CE3-390C-166C-C9B5-2F488A2ECBEF}"/>
              </a:ext>
            </a:extLst>
          </p:cNvPr>
          <p:cNvSpPr txBox="1"/>
          <p:nvPr/>
        </p:nvSpPr>
        <p:spPr>
          <a:xfrm>
            <a:off x="1902775" y="1309409"/>
            <a:ext cx="864163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a:ea typeface="+mn-ea"/>
                <a:cs typeface="+mn-cs"/>
              </a:rPr>
              <a:t>Business Law Update</a:t>
            </a:r>
          </a:p>
        </p:txBody>
      </p:sp>
    </p:spTree>
    <p:extLst>
      <p:ext uri="{BB962C8B-B14F-4D97-AF65-F5344CB8AC3E}">
        <p14:creationId xmlns:p14="http://schemas.microsoft.com/office/powerpoint/2010/main" val="2861927470"/>
      </p:ext>
    </p:extLst>
  </p:cSld>
  <p:clrMapOvr>
    <a:masterClrMapping/>
  </p:clrMapOvr>
  <p:transition spd="med">
    <p:pull/>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7EF56-DD4C-5890-2D28-D4717037BF4E}"/>
              </a:ext>
            </a:extLst>
          </p:cNvPr>
          <p:cNvSpPr txBox="1"/>
          <p:nvPr/>
        </p:nvSpPr>
        <p:spPr>
          <a:xfrm>
            <a:off x="489732" y="378212"/>
            <a:ext cx="8292318" cy="5832366"/>
          </a:xfrm>
          <a:prstGeom prst="rect">
            <a:avLst/>
          </a:prstGeom>
          <a:noFill/>
        </p:spPr>
        <p:txBody>
          <a:bodyPr wrap="square">
            <a:spAutoFit/>
          </a:bodyPr>
          <a:lstStyle/>
          <a:p>
            <a:pPr defTabSz="457200">
              <a:spcBef>
                <a:spcPts val="600"/>
              </a:spcBef>
              <a:spcAft>
                <a:spcPts val="600"/>
              </a:spcAft>
            </a:pPr>
            <a:r>
              <a:rPr lang="en-US" sz="2400" dirty="0">
                <a:solidFill>
                  <a:srgbClr val="FF0000"/>
                </a:solidFill>
              </a:rPr>
              <a:t>Internal Corporate Procedures</a:t>
            </a:r>
          </a:p>
          <a:p>
            <a:pPr defTabSz="457200">
              <a:spcBef>
                <a:spcPts val="600"/>
              </a:spcBef>
              <a:spcAft>
                <a:spcPts val="600"/>
              </a:spcAft>
            </a:pPr>
            <a:r>
              <a:rPr lang="en-US" sz="2000" dirty="0">
                <a:solidFill>
                  <a:srgbClr val="FF0000"/>
                </a:solidFill>
              </a:rPr>
              <a:t>Bylaws and Powers in Emergency</a:t>
            </a:r>
          </a:p>
          <a:p>
            <a:pPr defTabSz="457200">
              <a:spcBef>
                <a:spcPts val="600"/>
              </a:spcBef>
              <a:spcAft>
                <a:spcPts val="600"/>
              </a:spcAft>
            </a:pPr>
            <a:r>
              <a:rPr lang="en-US" dirty="0"/>
              <a:t>The Pennsylvania Legislature scrubbed this definition and added 1509(i), which describes an </a:t>
            </a:r>
            <a:r>
              <a:rPr lang="en-US" i="1" dirty="0"/>
              <a:t>emergency</a:t>
            </a:r>
            <a:r>
              <a:rPr lang="en-US" dirty="0"/>
              <a:t> as a period during which </a:t>
            </a:r>
            <a:r>
              <a:rPr lang="en-US" i="1" dirty="0"/>
              <a:t>a quorum of the board cannot be assembled </a:t>
            </a:r>
            <a:r>
              <a:rPr lang="en-US" dirty="0"/>
              <a:t>as a result of :</a:t>
            </a:r>
          </a:p>
          <a:p>
            <a:pPr marL="742950" indent="-285750" defTabSz="457200">
              <a:spcBef>
                <a:spcPts val="600"/>
              </a:spcBef>
              <a:spcAft>
                <a:spcPts val="600"/>
              </a:spcAft>
              <a:buFont typeface="Wingdings" panose="05000000000000000000" pitchFamily="2" charset="2"/>
              <a:buChar char="§"/>
            </a:pPr>
            <a:r>
              <a:rPr lang="en-US" dirty="0"/>
              <a:t>An attack on the United States,</a:t>
            </a:r>
          </a:p>
          <a:p>
            <a:pPr marL="742950" indent="-285750" defTabSz="457200">
              <a:spcBef>
                <a:spcPts val="600"/>
              </a:spcBef>
              <a:spcAft>
                <a:spcPts val="600"/>
              </a:spcAft>
              <a:buFont typeface="Wingdings" panose="05000000000000000000" pitchFamily="2" charset="2"/>
              <a:buChar char="§"/>
            </a:pPr>
            <a:r>
              <a:rPr lang="en-US" dirty="0"/>
              <a:t>A nuclear disaster, </a:t>
            </a:r>
          </a:p>
          <a:p>
            <a:pPr marL="742950" indent="-285750" defTabSz="457200">
              <a:spcBef>
                <a:spcPts val="600"/>
              </a:spcBef>
              <a:spcAft>
                <a:spcPts val="600"/>
              </a:spcAft>
              <a:buFont typeface="Wingdings" panose="05000000000000000000" pitchFamily="2" charset="2"/>
              <a:buChar char="§"/>
            </a:pPr>
            <a:r>
              <a:rPr lang="en-US" dirty="0"/>
              <a:t>An epidemic or pandemic, </a:t>
            </a:r>
          </a:p>
          <a:p>
            <a:pPr marL="742950" indent="-285750" defTabSz="457200">
              <a:spcBef>
                <a:spcPts val="600"/>
              </a:spcBef>
              <a:spcAft>
                <a:spcPts val="600"/>
              </a:spcAft>
              <a:buFont typeface="Wingdings" panose="05000000000000000000" pitchFamily="2" charset="2"/>
              <a:buChar char="§"/>
            </a:pPr>
            <a:r>
              <a:rPr lang="en-US" dirty="0"/>
              <a:t>A state of emergency under Federal or state law covering a geographic area in which the corporation has its principal office or a significant regional office or operation, or </a:t>
            </a:r>
          </a:p>
          <a:p>
            <a:pPr marL="742950" indent="-285750" defTabSz="457200">
              <a:spcBef>
                <a:spcPts val="600"/>
              </a:spcBef>
              <a:spcAft>
                <a:spcPts val="600"/>
              </a:spcAft>
              <a:buFont typeface="Wingdings" panose="05000000000000000000" pitchFamily="2" charset="2"/>
              <a:buChar char="§"/>
            </a:pPr>
            <a:r>
              <a:rPr lang="en-US" dirty="0"/>
              <a:t>Any other catastrophe. </a:t>
            </a:r>
          </a:p>
          <a:p>
            <a:pPr defTabSz="457200">
              <a:spcBef>
                <a:spcPts val="600"/>
              </a:spcBef>
              <a:spcAft>
                <a:spcPts val="600"/>
              </a:spcAft>
            </a:pPr>
            <a:r>
              <a:rPr lang="en-US" dirty="0"/>
              <a:t>As you see, the scope of this definition is wider than what was previously included, and thus the scope of this entire section expands as well. </a:t>
            </a:r>
          </a:p>
          <a:p>
            <a:endParaRPr lang="en-US" dirty="0"/>
          </a:p>
        </p:txBody>
      </p:sp>
      <p:pic>
        <p:nvPicPr>
          <p:cNvPr id="4" name="Picture 3" descr="A close-up of a keyboard&#10;&#10;Description automatically generated">
            <a:extLst>
              <a:ext uri="{FF2B5EF4-FFF2-40B4-BE49-F238E27FC236}">
                <a16:creationId xmlns:a16="http://schemas.microsoft.com/office/drawing/2014/main" id="{97CB26F9-DCFA-9DBD-BD5F-1D1AD63D6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1157287"/>
            <a:ext cx="2482068" cy="4543425"/>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923607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7EF56-DD4C-5890-2D28-D4717037BF4E}"/>
              </a:ext>
            </a:extLst>
          </p:cNvPr>
          <p:cNvSpPr txBox="1"/>
          <p:nvPr/>
        </p:nvSpPr>
        <p:spPr>
          <a:xfrm>
            <a:off x="609600" y="397262"/>
            <a:ext cx="10744200" cy="6232475"/>
          </a:xfrm>
          <a:prstGeom prst="rect">
            <a:avLst/>
          </a:prstGeom>
          <a:noFill/>
        </p:spPr>
        <p:txBody>
          <a:bodyPr wrap="square">
            <a:spAutoFit/>
          </a:bodyPr>
          <a:lstStyle/>
          <a:p>
            <a:pPr defTabSz="457200">
              <a:spcBef>
                <a:spcPts val="600"/>
              </a:spcBef>
              <a:spcAft>
                <a:spcPts val="600"/>
              </a:spcAft>
            </a:pPr>
            <a:r>
              <a:rPr lang="en-US" sz="2400" dirty="0">
                <a:solidFill>
                  <a:schemeClr val="accent6">
                    <a:lumMod val="40000"/>
                    <a:lumOff val="60000"/>
                  </a:schemeClr>
                </a:solidFill>
              </a:rPr>
              <a:t>Internal Corporate Procedures</a:t>
            </a:r>
          </a:p>
          <a:p>
            <a:pPr defTabSz="457200">
              <a:spcBef>
                <a:spcPts val="600"/>
              </a:spcBef>
              <a:spcAft>
                <a:spcPts val="600"/>
              </a:spcAft>
            </a:pPr>
            <a:r>
              <a:rPr lang="en-US" sz="2000" dirty="0">
                <a:solidFill>
                  <a:schemeClr val="accent6">
                    <a:lumMod val="40000"/>
                    <a:lumOff val="60000"/>
                  </a:schemeClr>
                </a:solidFill>
              </a:rPr>
              <a:t>Bylaws and Powers in Emergency</a:t>
            </a:r>
          </a:p>
          <a:p>
            <a:pPr defTabSz="457200">
              <a:spcBef>
                <a:spcPts val="600"/>
              </a:spcBef>
              <a:spcAft>
                <a:spcPts val="600"/>
              </a:spcAft>
            </a:pPr>
            <a:r>
              <a:rPr lang="en-US" dirty="0">
                <a:solidFill>
                  <a:schemeClr val="accent6">
                    <a:lumMod val="40000"/>
                    <a:lumOff val="60000"/>
                  </a:schemeClr>
                </a:solidFill>
              </a:rPr>
              <a:t>Besides the clarification on the definition of emergency, further additions to 1509 are relatively straightforward. </a:t>
            </a:r>
          </a:p>
          <a:p>
            <a:pPr marL="285750" indent="-285750" defTabSz="457200">
              <a:spcBef>
                <a:spcPts val="600"/>
              </a:spcBef>
              <a:spcAft>
                <a:spcPts val="600"/>
              </a:spcAft>
              <a:buFont typeface="Arial" panose="020B0604020202020204" pitchFamily="34" charset="0"/>
              <a:buChar char="•"/>
            </a:pPr>
            <a:r>
              <a:rPr lang="en-US" dirty="0">
                <a:solidFill>
                  <a:schemeClr val="accent4">
                    <a:lumMod val="20000"/>
                    <a:lumOff val="80000"/>
                  </a:schemeClr>
                </a:solidFill>
              </a:rPr>
              <a:t>Ordinary Business Affairs </a:t>
            </a:r>
            <a:r>
              <a:rPr lang="en-US" dirty="0">
                <a:solidFill>
                  <a:schemeClr val="accent6">
                    <a:lumMod val="40000"/>
                    <a:lumOff val="60000"/>
                  </a:schemeClr>
                </a:solidFill>
              </a:rPr>
              <a:t>- First, in 1509(f), a corporate action to further the ordinary business affairs of the corporation that is taken in accordance with </a:t>
            </a:r>
            <a:r>
              <a:rPr lang="en-US" i="1" dirty="0">
                <a:solidFill>
                  <a:schemeClr val="accent6">
                    <a:lumMod val="40000"/>
                    <a:lumOff val="60000"/>
                  </a:schemeClr>
                </a:solidFill>
              </a:rPr>
              <a:t>emergency bylaws are valid </a:t>
            </a:r>
            <a:r>
              <a:rPr lang="en-US" dirty="0">
                <a:solidFill>
                  <a:schemeClr val="accent6">
                    <a:lumMod val="40000"/>
                    <a:lumOff val="60000"/>
                  </a:schemeClr>
                </a:solidFill>
              </a:rPr>
              <a:t>and binding on the corporation. </a:t>
            </a:r>
          </a:p>
          <a:p>
            <a:pPr marL="285750" indent="-285750" defTabSz="457200">
              <a:spcBef>
                <a:spcPts val="600"/>
              </a:spcBef>
              <a:spcAft>
                <a:spcPts val="600"/>
              </a:spcAft>
              <a:buFont typeface="Arial" panose="020B0604020202020204" pitchFamily="34" charset="0"/>
              <a:buChar char="•"/>
            </a:pPr>
            <a:r>
              <a:rPr lang="en-US" dirty="0">
                <a:solidFill>
                  <a:schemeClr val="accent4">
                    <a:lumMod val="20000"/>
                    <a:lumOff val="80000"/>
                  </a:schemeClr>
                </a:solidFill>
              </a:rPr>
              <a:t>Shareholder Meetings </a:t>
            </a:r>
            <a:r>
              <a:rPr lang="en-US" dirty="0">
                <a:solidFill>
                  <a:schemeClr val="accent6">
                    <a:lumMod val="40000"/>
                    <a:lumOff val="60000"/>
                  </a:schemeClr>
                </a:solidFill>
              </a:rPr>
              <a:t>- Also, the required time for holding a shareholder meeting is tolled during emergencies, ..</a:t>
            </a:r>
          </a:p>
          <a:p>
            <a:pPr marL="285750" defTabSz="457200">
              <a:spcBef>
                <a:spcPts val="600"/>
              </a:spcBef>
              <a:spcAft>
                <a:spcPts val="600"/>
              </a:spcAft>
            </a:pPr>
            <a:r>
              <a:rPr lang="en-US" i="1" dirty="0">
                <a:solidFill>
                  <a:schemeClr val="accent6">
                    <a:lumMod val="40000"/>
                    <a:lumOff val="60000"/>
                  </a:schemeClr>
                </a:solidFill>
              </a:rPr>
              <a:t>…but the board of directors through a majority of who can be assembled may take action that it deems practical and necessary to address the circumstances of the emergency.</a:t>
            </a:r>
          </a:p>
          <a:p>
            <a:pPr marL="285750" defTabSz="457200">
              <a:spcBef>
                <a:spcPts val="600"/>
              </a:spcBef>
              <a:spcAft>
                <a:spcPts val="600"/>
              </a:spcAft>
            </a:pPr>
            <a:r>
              <a:rPr lang="en-US" dirty="0">
                <a:solidFill>
                  <a:schemeClr val="accent6">
                    <a:lumMod val="40000"/>
                    <a:lumOff val="60000"/>
                  </a:schemeClr>
                </a:solidFill>
              </a:rPr>
              <a:t>These actions include postponing the meeting to a later time or notifying shareholders of a meeting postponement or virtual meeting. </a:t>
            </a:r>
          </a:p>
          <a:p>
            <a:pPr marL="285750" indent="-285750" defTabSz="457200">
              <a:spcBef>
                <a:spcPts val="600"/>
              </a:spcBef>
              <a:spcAft>
                <a:spcPts val="600"/>
              </a:spcAft>
              <a:buFont typeface="Arial" panose="020B0604020202020204" pitchFamily="34" charset="0"/>
              <a:buChar char="•"/>
            </a:pPr>
            <a:r>
              <a:rPr lang="en-US" dirty="0">
                <a:solidFill>
                  <a:schemeClr val="accent4">
                    <a:lumMod val="20000"/>
                    <a:lumOff val="80000"/>
                  </a:schemeClr>
                </a:solidFill>
              </a:rPr>
              <a:t>Distributions - </a:t>
            </a:r>
            <a:r>
              <a:rPr lang="en-US" dirty="0">
                <a:solidFill>
                  <a:schemeClr val="accent6">
                    <a:lumMod val="40000"/>
                    <a:lumOff val="60000"/>
                  </a:schemeClr>
                </a:solidFill>
              </a:rPr>
              <a:t>One other change here is that the board of directors, acting through a majority of those assembled during an emergency, may change the record date or payment date of a distribution that has been declared if the record date has not yet occurred. </a:t>
            </a:r>
          </a:p>
          <a:p>
            <a:pPr marL="285750" defTabSz="457200">
              <a:spcBef>
                <a:spcPts val="600"/>
              </a:spcBef>
              <a:spcAft>
                <a:spcPts val="600"/>
              </a:spcAft>
            </a:pPr>
            <a:r>
              <a:rPr lang="en-US" dirty="0">
                <a:solidFill>
                  <a:schemeClr val="accent6">
                    <a:lumMod val="40000"/>
                    <a:lumOff val="60000"/>
                  </a:schemeClr>
                </a:solidFill>
              </a:rPr>
              <a:t>However, the new payment date cannot be more than 60 days after the new record date and the corporation must give shareholders prompt notice. </a:t>
            </a:r>
          </a:p>
          <a:p>
            <a:endParaRPr lang="en-US" dirty="0"/>
          </a:p>
        </p:txBody>
      </p:sp>
    </p:spTree>
    <p:extLst>
      <p:ext uri="{BB962C8B-B14F-4D97-AF65-F5344CB8AC3E}">
        <p14:creationId xmlns:p14="http://schemas.microsoft.com/office/powerpoint/2010/main" val="4236596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8B608-CBF2-9847-16AF-891549D801DE}"/>
              </a:ext>
            </a:extLst>
          </p:cNvPr>
          <p:cNvSpPr txBox="1"/>
          <p:nvPr/>
        </p:nvSpPr>
        <p:spPr>
          <a:xfrm>
            <a:off x="538479" y="738446"/>
            <a:ext cx="7163219" cy="5493812"/>
          </a:xfrm>
          <a:prstGeom prst="rect">
            <a:avLst/>
          </a:prstGeom>
          <a:noFill/>
        </p:spPr>
        <p:txBody>
          <a:bodyPr wrap="square">
            <a:spAutoFit/>
          </a:bodyPr>
          <a:lstStyle/>
          <a:p>
            <a:pPr defTabSz="457200">
              <a:spcBef>
                <a:spcPts val="600"/>
              </a:spcBef>
              <a:spcAft>
                <a:spcPts val="600"/>
              </a:spcAft>
            </a:pPr>
            <a:r>
              <a:rPr lang="en-US" sz="2400" dirty="0">
                <a:solidFill>
                  <a:schemeClr val="accent4">
                    <a:lumMod val="40000"/>
                    <a:lumOff val="60000"/>
                  </a:schemeClr>
                </a:solidFill>
              </a:rPr>
              <a:t>Virtual Shareholder Meetings and Notice Requirements</a:t>
            </a:r>
          </a:p>
          <a:p>
            <a:pPr defTabSz="457200">
              <a:spcBef>
                <a:spcPts val="600"/>
              </a:spcBef>
              <a:spcAft>
                <a:spcPts val="600"/>
              </a:spcAft>
            </a:pPr>
            <a:r>
              <a:rPr lang="en-US" dirty="0">
                <a:solidFill>
                  <a:schemeClr val="accent4">
                    <a:lumMod val="60000"/>
                    <a:lumOff val="40000"/>
                  </a:schemeClr>
                </a:solidFill>
              </a:rPr>
              <a:t>With the growth of technology, more governance and internal corporate procedures have been conducted virtually.</a:t>
            </a:r>
          </a:p>
          <a:p>
            <a:pPr defTabSz="457200">
              <a:spcBef>
                <a:spcPts val="600"/>
              </a:spcBef>
              <a:spcAft>
                <a:spcPts val="600"/>
              </a:spcAft>
            </a:pPr>
            <a:r>
              <a:rPr lang="en-US" dirty="0">
                <a:solidFill>
                  <a:schemeClr val="accent4">
                    <a:lumMod val="60000"/>
                    <a:lumOff val="40000"/>
                  </a:schemeClr>
                </a:solidFill>
              </a:rPr>
              <a:t>Section 1708(c) of the BCL was added so that a shareholder meeting is no longer required to be held at a physical location unless the bylaws of the corporation require it. </a:t>
            </a:r>
          </a:p>
          <a:p>
            <a:pPr defTabSz="457200">
              <a:spcBef>
                <a:spcPts val="600"/>
              </a:spcBef>
              <a:spcAft>
                <a:spcPts val="600"/>
              </a:spcAft>
            </a:pPr>
            <a:r>
              <a:rPr lang="en-US" dirty="0">
                <a:solidFill>
                  <a:schemeClr val="accent4">
                    <a:lumMod val="60000"/>
                    <a:lumOff val="40000"/>
                  </a:schemeClr>
                </a:solidFill>
              </a:rPr>
              <a:t>However, the BCL states that if a shareholder meeting is virtual:</a:t>
            </a:r>
          </a:p>
          <a:p>
            <a:pPr marL="685800" indent="-285750" defTabSz="457200">
              <a:spcBef>
                <a:spcPts val="600"/>
              </a:spcBef>
              <a:spcAft>
                <a:spcPts val="600"/>
              </a:spcAft>
              <a:buFont typeface="Arial" panose="020B0604020202020204" pitchFamily="34" charset="0"/>
              <a:buChar char="•"/>
            </a:pPr>
            <a:r>
              <a:rPr lang="en-US" dirty="0">
                <a:solidFill>
                  <a:schemeClr val="accent4">
                    <a:lumMod val="60000"/>
                    <a:lumOff val="40000"/>
                  </a:schemeClr>
                </a:solidFill>
              </a:rPr>
              <a:t>Shareholders must have a reasonable opportunity to participate in the meeting, </a:t>
            </a:r>
          </a:p>
          <a:p>
            <a:pPr marL="685800" indent="-285750" defTabSz="457200">
              <a:spcBef>
                <a:spcPts val="600"/>
              </a:spcBef>
              <a:spcAft>
                <a:spcPts val="600"/>
              </a:spcAft>
              <a:buFont typeface="Arial" panose="020B0604020202020204" pitchFamily="34" charset="0"/>
              <a:buChar char="•"/>
            </a:pPr>
            <a:r>
              <a:rPr lang="en-US" dirty="0">
                <a:solidFill>
                  <a:schemeClr val="accent4">
                    <a:lumMod val="60000"/>
                    <a:lumOff val="40000"/>
                  </a:schemeClr>
                </a:solidFill>
              </a:rPr>
              <a:t>Read or hear proceedings simultaneously (to a substantial extent) with their occurrence, </a:t>
            </a:r>
          </a:p>
          <a:p>
            <a:pPr marL="685800" indent="-285750" defTabSz="457200">
              <a:spcBef>
                <a:spcPts val="600"/>
              </a:spcBef>
              <a:spcAft>
                <a:spcPts val="600"/>
              </a:spcAft>
              <a:buFont typeface="Arial" panose="020B0604020202020204" pitchFamily="34" charset="0"/>
              <a:buChar char="•"/>
            </a:pPr>
            <a:r>
              <a:rPr lang="en-US" dirty="0">
                <a:solidFill>
                  <a:schemeClr val="accent4">
                    <a:lumMod val="60000"/>
                    <a:lumOff val="40000"/>
                  </a:schemeClr>
                </a:solidFill>
              </a:rPr>
              <a:t>Vote on matters submitted to the shareholders, and </a:t>
            </a:r>
          </a:p>
          <a:p>
            <a:pPr marL="685800" indent="-285750" defTabSz="457200">
              <a:spcBef>
                <a:spcPts val="600"/>
              </a:spcBef>
              <a:spcAft>
                <a:spcPts val="600"/>
              </a:spcAft>
              <a:buFont typeface="Arial" panose="020B0604020202020204" pitchFamily="34" charset="0"/>
              <a:buChar char="•"/>
            </a:pPr>
            <a:r>
              <a:rPr lang="en-US" dirty="0">
                <a:solidFill>
                  <a:schemeClr val="accent4">
                    <a:lumMod val="60000"/>
                    <a:lumOff val="40000"/>
                  </a:schemeClr>
                </a:solidFill>
              </a:rPr>
              <a:t>Make motions and comment on the business of the meeting (subject to procedures and guidelines adopted by directors).</a:t>
            </a:r>
          </a:p>
          <a:p>
            <a:endParaRPr lang="en-US" dirty="0"/>
          </a:p>
        </p:txBody>
      </p:sp>
      <p:pic>
        <p:nvPicPr>
          <p:cNvPr id="2" name="Picture 1">
            <a:extLst>
              <a:ext uri="{FF2B5EF4-FFF2-40B4-BE49-F238E27FC236}">
                <a16:creationId xmlns:a16="http://schemas.microsoft.com/office/drawing/2014/main" id="{3B3D58BC-C78A-12F0-DE1C-A8217E6E60E5}"/>
              </a:ext>
            </a:extLst>
          </p:cNvPr>
          <p:cNvPicPr>
            <a:picLocks noChangeAspect="1"/>
          </p:cNvPicPr>
          <p:nvPr/>
        </p:nvPicPr>
        <p:blipFill>
          <a:blip r:embed="rId3"/>
          <a:stretch>
            <a:fillRect/>
          </a:stretch>
        </p:blipFill>
        <p:spPr>
          <a:xfrm>
            <a:off x="8287144" y="1257539"/>
            <a:ext cx="2857500" cy="439406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789863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9338A-6AEB-1640-EC8F-5A3B940923B1}"/>
              </a:ext>
            </a:extLst>
          </p:cNvPr>
          <p:cNvSpPr/>
          <p:nvPr/>
        </p:nvSpPr>
        <p:spPr>
          <a:xfrm>
            <a:off x="7993931" y="0"/>
            <a:ext cx="4270341" cy="6858000"/>
          </a:xfrm>
          <a:prstGeom prst="rect">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F8B608-CBF2-9847-16AF-891549D801DE}"/>
              </a:ext>
            </a:extLst>
          </p:cNvPr>
          <p:cNvSpPr txBox="1"/>
          <p:nvPr/>
        </p:nvSpPr>
        <p:spPr>
          <a:xfrm>
            <a:off x="410067" y="753078"/>
            <a:ext cx="7008827" cy="5678478"/>
          </a:xfrm>
          <a:prstGeom prst="rect">
            <a:avLst/>
          </a:prstGeom>
          <a:noFill/>
        </p:spPr>
        <p:txBody>
          <a:bodyPr wrap="square">
            <a:spAutoFit/>
          </a:bodyPr>
          <a:lstStyle/>
          <a:p>
            <a:pPr defTabSz="457200">
              <a:spcBef>
                <a:spcPts val="600"/>
              </a:spcBef>
              <a:spcAft>
                <a:spcPts val="600"/>
              </a:spcAft>
            </a:pPr>
            <a:r>
              <a:rPr lang="en-US" sz="2400" dirty="0">
                <a:solidFill>
                  <a:srgbClr val="FF0000"/>
                </a:solidFill>
              </a:rPr>
              <a:t>Virtual Shareholder Meetings and Notice Requirements</a:t>
            </a:r>
          </a:p>
          <a:p>
            <a:pPr defTabSz="457200">
              <a:spcBef>
                <a:spcPts val="600"/>
              </a:spcBef>
              <a:spcAft>
                <a:spcPts val="600"/>
              </a:spcAft>
            </a:pPr>
            <a:r>
              <a:rPr lang="en-US" dirty="0">
                <a:solidFill>
                  <a:srgbClr val="FF0000"/>
                </a:solidFill>
              </a:rPr>
              <a:t>Notice Requirement </a:t>
            </a:r>
            <a:r>
              <a:rPr lang="en-US" dirty="0">
                <a:solidFill>
                  <a:schemeClr val="accent4">
                    <a:lumMod val="40000"/>
                    <a:lumOff val="60000"/>
                  </a:schemeClr>
                </a:solidFill>
              </a:rPr>
              <a:t>- The BCL was also amended with further notice requirements.  </a:t>
            </a:r>
          </a:p>
          <a:p>
            <a:pPr marL="285750" indent="-285750" defTabSz="457200">
              <a:spcBef>
                <a:spcPts val="600"/>
              </a:spcBef>
              <a:spcAft>
                <a:spcPts val="600"/>
              </a:spcAft>
              <a:buFont typeface="Arial" panose="020B0604020202020204" pitchFamily="34" charset="0"/>
              <a:buChar char="•"/>
            </a:pPr>
            <a:r>
              <a:rPr lang="en-US" dirty="0">
                <a:solidFill>
                  <a:schemeClr val="accent4">
                    <a:lumMod val="40000"/>
                    <a:lumOff val="60000"/>
                  </a:schemeClr>
                </a:solidFill>
              </a:rPr>
              <a:t>To conduct shareholder meetings virtually, notice must be given personally, or delivered (instead of sent) through first class mail, express mail, or courier service, postage/charges prepaid, or by facsimile transmission, email, or other electronic means. </a:t>
            </a:r>
          </a:p>
          <a:p>
            <a:pPr marL="285750" indent="-285750" defTabSz="457200">
              <a:spcBef>
                <a:spcPts val="600"/>
              </a:spcBef>
              <a:spcAft>
                <a:spcPts val="600"/>
              </a:spcAft>
              <a:buFont typeface="Arial" panose="020B0604020202020204" pitchFamily="34" charset="0"/>
              <a:buChar char="•"/>
            </a:pPr>
            <a:r>
              <a:rPr lang="en-US" dirty="0">
                <a:solidFill>
                  <a:schemeClr val="accent4">
                    <a:lumMod val="40000"/>
                    <a:lumOff val="60000"/>
                  </a:schemeClr>
                </a:solidFill>
              </a:rPr>
              <a:t>The </a:t>
            </a:r>
            <a:r>
              <a:rPr lang="en-US" dirty="0">
                <a:solidFill>
                  <a:srgbClr val="FF0000"/>
                </a:solidFill>
              </a:rPr>
              <a:t>key difference </a:t>
            </a:r>
            <a:r>
              <a:rPr lang="en-US" dirty="0">
                <a:solidFill>
                  <a:schemeClr val="accent4">
                    <a:lumMod val="40000"/>
                    <a:lumOff val="60000"/>
                  </a:schemeClr>
                </a:solidFill>
              </a:rPr>
              <a:t>here is that merely sending notice is not enough, it must be personally given to the shareholder or delivered through one of the other methods. </a:t>
            </a:r>
          </a:p>
          <a:p>
            <a:pPr defTabSz="457200">
              <a:spcBef>
                <a:spcPts val="600"/>
              </a:spcBef>
              <a:spcAft>
                <a:spcPts val="600"/>
              </a:spcAft>
            </a:pPr>
            <a:r>
              <a:rPr lang="en-US" dirty="0">
                <a:solidFill>
                  <a:schemeClr val="accent4">
                    <a:lumMod val="40000"/>
                    <a:lumOff val="60000"/>
                  </a:schemeClr>
                </a:solidFill>
              </a:rPr>
              <a:t>However, if a corporation is registered with the SEC and has previously provided shareholders with a notice that the corporation utilizes an online website to post proxy materials, which is in line with SEC requirements, the corporation may post a notice of a virtual shareholder meeting on same website where proxy materials are located.</a:t>
            </a:r>
          </a:p>
          <a:p>
            <a:endParaRPr lang="en-US" dirty="0"/>
          </a:p>
        </p:txBody>
      </p:sp>
      <p:pic>
        <p:nvPicPr>
          <p:cNvPr id="2" name="Picture 1">
            <a:extLst>
              <a:ext uri="{FF2B5EF4-FFF2-40B4-BE49-F238E27FC236}">
                <a16:creationId xmlns:a16="http://schemas.microsoft.com/office/drawing/2014/main" id="{BAF980BF-FA23-7ACF-00DE-E85241A67747}"/>
              </a:ext>
            </a:extLst>
          </p:cNvPr>
          <p:cNvPicPr>
            <a:picLocks noChangeAspect="1"/>
          </p:cNvPicPr>
          <p:nvPr/>
        </p:nvPicPr>
        <p:blipFill>
          <a:blip r:embed="rId3"/>
          <a:stretch>
            <a:fillRect/>
          </a:stretch>
        </p:blipFill>
        <p:spPr>
          <a:xfrm>
            <a:off x="8651055" y="2532136"/>
            <a:ext cx="2857500" cy="16002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132501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F0EDBB-5EB6-5EB6-D9DB-CE8A64310640}"/>
              </a:ext>
            </a:extLst>
          </p:cNvPr>
          <p:cNvSpPr txBox="1"/>
          <p:nvPr/>
        </p:nvSpPr>
        <p:spPr>
          <a:xfrm>
            <a:off x="492813" y="349266"/>
            <a:ext cx="7670799" cy="6294031"/>
          </a:xfrm>
          <a:prstGeom prst="rect">
            <a:avLst/>
          </a:prstGeom>
          <a:noFill/>
        </p:spPr>
        <p:txBody>
          <a:bodyPr wrap="square">
            <a:spAutoFit/>
          </a:bodyPr>
          <a:lstStyle/>
          <a:p>
            <a:pPr defTabSz="457200">
              <a:spcBef>
                <a:spcPts val="600"/>
              </a:spcBef>
              <a:spcAft>
                <a:spcPts val="600"/>
              </a:spcAft>
            </a:pPr>
            <a:r>
              <a:rPr lang="en-US" sz="2400" dirty="0">
                <a:solidFill>
                  <a:schemeClr val="bg1"/>
                </a:solidFill>
              </a:rPr>
              <a:t>What is an Action on Ratification</a:t>
            </a:r>
          </a:p>
          <a:p>
            <a:pPr defTabSz="457200">
              <a:spcBef>
                <a:spcPts val="600"/>
              </a:spcBef>
              <a:spcAft>
                <a:spcPts val="600"/>
              </a:spcAft>
            </a:pPr>
            <a:r>
              <a:rPr lang="en-US" dirty="0">
                <a:solidFill>
                  <a:schemeClr val="bg1"/>
                </a:solidFill>
              </a:rPr>
              <a:t>A major change relates to defective entity actions. </a:t>
            </a:r>
          </a:p>
          <a:p>
            <a:pPr defTabSz="457200">
              <a:spcBef>
                <a:spcPts val="600"/>
              </a:spcBef>
              <a:spcAft>
                <a:spcPts val="600"/>
              </a:spcAft>
            </a:pPr>
            <a:r>
              <a:rPr lang="en-US" dirty="0">
                <a:solidFill>
                  <a:schemeClr val="bg1"/>
                </a:solidFill>
              </a:rPr>
              <a:t>A “defective entity action” is an entity action that was purportedly effective but:</a:t>
            </a:r>
          </a:p>
          <a:p>
            <a:pPr marL="687388" indent="-285750" defTabSz="457200">
              <a:spcBef>
                <a:spcPts val="600"/>
              </a:spcBef>
              <a:spcAft>
                <a:spcPts val="600"/>
              </a:spcAft>
              <a:buFont typeface="Arial" panose="020B0604020202020204" pitchFamily="34" charset="0"/>
              <a:buChar char="•"/>
            </a:pPr>
            <a:r>
              <a:rPr lang="en-US" dirty="0">
                <a:solidFill>
                  <a:schemeClr val="bg1"/>
                </a:solidFill>
              </a:rPr>
              <a:t>Is void or voidable; </a:t>
            </a:r>
          </a:p>
          <a:p>
            <a:pPr marL="687388" indent="-285750" defTabSz="457200">
              <a:spcBef>
                <a:spcPts val="600"/>
              </a:spcBef>
              <a:spcAft>
                <a:spcPts val="600"/>
              </a:spcAft>
              <a:buFont typeface="Arial" panose="020B0604020202020204" pitchFamily="34" charset="0"/>
              <a:buChar char="•"/>
            </a:pPr>
            <a:r>
              <a:rPr lang="en-US" dirty="0">
                <a:solidFill>
                  <a:schemeClr val="bg1"/>
                </a:solidFill>
              </a:rPr>
              <a:t>Cannot be determined not to be void or voidable by the governors of the ratifying entity or previous entity; or </a:t>
            </a:r>
          </a:p>
          <a:p>
            <a:pPr marL="687388" indent="-285750" defTabSz="457200">
              <a:spcBef>
                <a:spcPts val="600"/>
              </a:spcBef>
              <a:spcAft>
                <a:spcPts val="600"/>
              </a:spcAft>
              <a:buFont typeface="Arial" panose="020B0604020202020204" pitchFamily="34" charset="0"/>
              <a:buChar char="•"/>
            </a:pPr>
            <a:r>
              <a:rPr lang="en-US" dirty="0">
                <a:solidFill>
                  <a:schemeClr val="bg1"/>
                </a:solidFill>
              </a:rPr>
              <a:t>Otherwise, does not operate fully in the manner intended. </a:t>
            </a:r>
          </a:p>
          <a:p>
            <a:pPr defTabSz="457200">
              <a:spcBef>
                <a:spcPts val="600"/>
              </a:spcBef>
              <a:spcAft>
                <a:spcPts val="600"/>
              </a:spcAft>
            </a:pPr>
            <a:r>
              <a:rPr lang="en-US" dirty="0">
                <a:solidFill>
                  <a:schemeClr val="bg1"/>
                </a:solidFill>
              </a:rPr>
              <a:t>Generally, ratification of defective acts under the changes to the BCL will require approval by the classes of parties that should have originally approved the action. </a:t>
            </a:r>
          </a:p>
          <a:p>
            <a:pPr defTabSz="457200">
              <a:spcBef>
                <a:spcPts val="600"/>
              </a:spcBef>
              <a:spcAft>
                <a:spcPts val="600"/>
              </a:spcAft>
            </a:pPr>
            <a:r>
              <a:rPr lang="en-US" dirty="0">
                <a:solidFill>
                  <a:schemeClr val="bg1"/>
                </a:solidFill>
              </a:rPr>
              <a:t>When a ratified action would have required a filing with the Pennsylvania Department of State, the entity must submit a statement of validation with the Department. </a:t>
            </a:r>
          </a:p>
          <a:p>
            <a:pPr defTabSz="457200">
              <a:spcBef>
                <a:spcPts val="600"/>
              </a:spcBef>
              <a:spcAft>
                <a:spcPts val="600"/>
              </a:spcAft>
            </a:pPr>
            <a:r>
              <a:rPr lang="en-US" dirty="0">
                <a:solidFill>
                  <a:schemeClr val="bg1"/>
                </a:solidFill>
              </a:rPr>
              <a:t>Where the approval of an interest holder is required, the entity must give notice to the interest holders regardless of entitlement to vote. Further information on the ratification process is found in §224.</a:t>
            </a:r>
          </a:p>
          <a:p>
            <a:endParaRPr lang="en-US" dirty="0"/>
          </a:p>
        </p:txBody>
      </p:sp>
      <p:pic>
        <p:nvPicPr>
          <p:cNvPr id="2" name="Picture 1">
            <a:extLst>
              <a:ext uri="{FF2B5EF4-FFF2-40B4-BE49-F238E27FC236}">
                <a16:creationId xmlns:a16="http://schemas.microsoft.com/office/drawing/2014/main" id="{59B6F7D8-67A3-392E-FE0C-640A3787C1C2}"/>
              </a:ext>
            </a:extLst>
          </p:cNvPr>
          <p:cNvPicPr>
            <a:picLocks noChangeAspect="1"/>
          </p:cNvPicPr>
          <p:nvPr/>
        </p:nvPicPr>
        <p:blipFill>
          <a:blip r:embed="rId2"/>
          <a:stretch>
            <a:fillRect/>
          </a:stretch>
        </p:blipFill>
        <p:spPr>
          <a:xfrm>
            <a:off x="8700940" y="0"/>
            <a:ext cx="3205113" cy="6858000"/>
          </a:xfrm>
          <a:prstGeom prst="rect">
            <a:avLst/>
          </a:prstGeom>
        </p:spPr>
      </p:pic>
    </p:spTree>
    <p:extLst>
      <p:ext uri="{BB962C8B-B14F-4D97-AF65-F5344CB8AC3E}">
        <p14:creationId xmlns:p14="http://schemas.microsoft.com/office/powerpoint/2010/main" val="1722686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14E07-D72C-1608-3B03-CAE0ED2E493D}"/>
              </a:ext>
            </a:extLst>
          </p:cNvPr>
          <p:cNvSpPr>
            <a:spLocks noGrp="1"/>
          </p:cNvSpPr>
          <p:nvPr>
            <p:ph type="title"/>
          </p:nvPr>
        </p:nvSpPr>
        <p:spPr>
          <a:xfrm>
            <a:off x="835024" y="793161"/>
            <a:ext cx="4391025" cy="1323439"/>
          </a:xfrm>
        </p:spPr>
        <p:txBody>
          <a:bodyPr vert="horz" lIns="91440" tIns="45720" rIns="91440" bIns="45720" rtlCol="0" anchor="t">
            <a:normAutofit/>
          </a:bodyPr>
          <a:lstStyle/>
          <a:p>
            <a:r>
              <a:rPr lang="en-US" sz="2800" kern="1200" dirty="0">
                <a:solidFill>
                  <a:schemeClr val="bg1"/>
                </a:solidFill>
                <a:latin typeface="+mj-lt"/>
                <a:ea typeface="+mj-ea"/>
                <a:cs typeface="+mj-cs"/>
              </a:rPr>
              <a:t>Fundamental Changes of the Organization</a:t>
            </a:r>
          </a:p>
        </p:txBody>
      </p:sp>
      <p:pic>
        <p:nvPicPr>
          <p:cNvPr id="9" name="Picture 8">
            <a:extLst>
              <a:ext uri="{FF2B5EF4-FFF2-40B4-BE49-F238E27FC236}">
                <a16:creationId xmlns:a16="http://schemas.microsoft.com/office/drawing/2014/main" id="{80A37BCE-F4D2-99C0-8C31-405BA9D11C8A}"/>
              </a:ext>
            </a:extLst>
          </p:cNvPr>
          <p:cNvPicPr>
            <a:picLocks noChangeAspect="1"/>
          </p:cNvPicPr>
          <p:nvPr/>
        </p:nvPicPr>
        <p:blipFill>
          <a:blip r:embed="rId2"/>
          <a:stretch>
            <a:fillRect/>
          </a:stretch>
        </p:blipFill>
        <p:spPr>
          <a:xfrm>
            <a:off x="943179" y="2116600"/>
            <a:ext cx="3946526" cy="2626233"/>
          </a:xfrm>
          <a:prstGeom prst="rect">
            <a:avLst/>
          </a:prstGeom>
        </p:spPr>
      </p:pic>
      <p:sp>
        <p:nvSpPr>
          <p:cNvPr id="8" name="TextBox 7">
            <a:extLst>
              <a:ext uri="{FF2B5EF4-FFF2-40B4-BE49-F238E27FC236}">
                <a16:creationId xmlns:a16="http://schemas.microsoft.com/office/drawing/2014/main" id="{DBDBFCCF-3C33-A68F-65DD-38D4B27BD44D}"/>
              </a:ext>
            </a:extLst>
          </p:cNvPr>
          <p:cNvSpPr txBox="1"/>
          <p:nvPr/>
        </p:nvSpPr>
        <p:spPr>
          <a:xfrm>
            <a:off x="5536181" y="618991"/>
            <a:ext cx="6306195" cy="2452063"/>
          </a:xfrm>
          <a:prstGeom prst="rect">
            <a:avLst/>
          </a:prstGeom>
        </p:spPr>
        <p:txBody>
          <a:bodyPr vert="horz" lIns="91440" tIns="45720" rIns="91440" bIns="45720" rtlCol="0">
            <a:noAutofit/>
          </a:bodyPr>
          <a:lstStyle/>
          <a:p>
            <a:r>
              <a:rPr lang="en-US" sz="1600" dirty="0">
                <a:solidFill>
                  <a:schemeClr val="bg1">
                    <a:alpha val="80000"/>
                  </a:schemeClr>
                </a:solidFill>
              </a:rPr>
              <a:t>Other important changes imposed by the Business Corporation Law relate to fundamental changes of the organization: </a:t>
            </a:r>
          </a:p>
          <a:p>
            <a:endParaRPr lang="en-US" sz="1600" dirty="0">
              <a:solidFill>
                <a:schemeClr val="bg1">
                  <a:alpha val="80000"/>
                </a:schemeClr>
              </a:solidFill>
            </a:endParaRPr>
          </a:p>
          <a:p>
            <a:pPr indent="-228600">
              <a:buFont typeface="Arial" panose="020B0604020202020204" pitchFamily="34" charset="0"/>
              <a:buChar char="•"/>
            </a:pPr>
            <a:r>
              <a:rPr lang="en-US" sz="1600" dirty="0">
                <a:solidFill>
                  <a:schemeClr val="accent4">
                    <a:lumMod val="60000"/>
                    <a:lumOff val="40000"/>
                    <a:alpha val="80000"/>
                  </a:schemeClr>
                </a:solidFill>
              </a:rPr>
              <a:t>Board of Directors Approval Not Required </a:t>
            </a:r>
            <a:r>
              <a:rPr lang="en-US" sz="1600" dirty="0">
                <a:solidFill>
                  <a:schemeClr val="bg1">
                    <a:alpha val="80000"/>
                  </a:schemeClr>
                </a:solidFill>
              </a:rPr>
              <a:t>- The Business Corporation Law changes expand the provision that separate approval by the board of directors is not required </a:t>
            </a:r>
            <a:r>
              <a:rPr lang="en-US" sz="1600" i="1" dirty="0">
                <a:solidFill>
                  <a:schemeClr val="accent4">
                    <a:lumMod val="40000"/>
                    <a:lumOff val="60000"/>
                    <a:alpha val="80000"/>
                  </a:schemeClr>
                </a:solidFill>
              </a:rPr>
              <a:t>when there is unanimous agreement (or consent in record form) by the shareholders </a:t>
            </a:r>
            <a:r>
              <a:rPr lang="en-US" sz="1600" dirty="0">
                <a:solidFill>
                  <a:schemeClr val="bg1">
                    <a:alpha val="80000"/>
                  </a:schemeClr>
                </a:solidFill>
              </a:rPr>
              <a:t>to fundamental transactions requiring that a plan of asset transfer be proposed or approved by the board.</a:t>
            </a:r>
          </a:p>
          <a:p>
            <a:pPr indent="-228600">
              <a:spcBef>
                <a:spcPts val="600"/>
              </a:spcBef>
              <a:spcAft>
                <a:spcPts val="600"/>
              </a:spcAft>
              <a:buFont typeface="Arial" panose="020B0604020202020204" pitchFamily="34" charset="0"/>
              <a:buChar char="•"/>
            </a:pPr>
            <a:r>
              <a:rPr lang="en-US" sz="1600" dirty="0">
                <a:solidFill>
                  <a:schemeClr val="accent4">
                    <a:lumMod val="60000"/>
                    <a:lumOff val="40000"/>
                    <a:alpha val="80000"/>
                  </a:schemeClr>
                </a:solidFill>
              </a:rPr>
              <a:t>New Avenue to Amend Articles </a:t>
            </a:r>
            <a:r>
              <a:rPr lang="en-US" sz="1600" dirty="0">
                <a:solidFill>
                  <a:schemeClr val="bg1">
                    <a:alpha val="80000"/>
                  </a:schemeClr>
                </a:solidFill>
              </a:rPr>
              <a:t>- The recent changes provide for a new avenue to amend a corporation’s articles of incorporation. </a:t>
            </a:r>
          </a:p>
          <a:p>
            <a:pPr>
              <a:spcBef>
                <a:spcPts val="600"/>
              </a:spcBef>
              <a:spcAft>
                <a:spcPts val="600"/>
              </a:spcAft>
            </a:pPr>
            <a:r>
              <a:rPr lang="en-US" sz="1600" dirty="0">
                <a:solidFill>
                  <a:schemeClr val="bg1">
                    <a:alpha val="80000"/>
                  </a:schemeClr>
                </a:solidFill>
              </a:rPr>
              <a:t>Proposals of amendments to the articles of incorporation may be submitted by the board of directors directly to the shareholders without first being adopted by the board of directors.</a:t>
            </a:r>
          </a:p>
          <a:p>
            <a:pPr indent="-228600">
              <a:spcBef>
                <a:spcPts val="600"/>
              </a:spcBef>
              <a:spcAft>
                <a:spcPts val="600"/>
              </a:spcAft>
              <a:buFont typeface="Arial" panose="020B0604020202020204" pitchFamily="34" charset="0"/>
              <a:buChar char="•"/>
            </a:pPr>
            <a:r>
              <a:rPr lang="en-US" sz="1600" dirty="0">
                <a:solidFill>
                  <a:schemeClr val="accent4">
                    <a:lumMod val="60000"/>
                    <a:lumOff val="40000"/>
                    <a:alpha val="80000"/>
                  </a:schemeClr>
                </a:solidFill>
              </a:rPr>
              <a:t>Actions Initiated After Dissolution </a:t>
            </a:r>
            <a:r>
              <a:rPr lang="en-US" sz="1600" dirty="0">
                <a:solidFill>
                  <a:schemeClr val="bg1">
                    <a:alpha val="80000"/>
                  </a:schemeClr>
                </a:solidFill>
              </a:rPr>
              <a:t>- Upon the commencement of a late-filed action or proceeding against a dissolved corporation (an action filed more than two (2) years after the date of dissolution or the period of time otherwise specified by law, whichever is less</a:t>
            </a:r>
            <a:r>
              <a:rPr lang="en-US" sz="1600" i="1" dirty="0">
                <a:solidFill>
                  <a:schemeClr val="bg1">
                    <a:alpha val="80000"/>
                  </a:schemeClr>
                </a:solidFill>
              </a:rPr>
              <a:t>), any directors, officers or shareholders of the dissolved corporation (when the dissolution became effective), or of a successor entity</a:t>
            </a:r>
            <a:r>
              <a:rPr lang="en-US" sz="1600" dirty="0">
                <a:solidFill>
                  <a:schemeClr val="bg1">
                    <a:alpha val="80000"/>
                  </a:schemeClr>
                </a:solidFill>
              </a:rPr>
              <a:t> (or any successor-in-interest to such individuals) may act on behalf of the corporation in connection with the action or proceeding that has been filed.</a:t>
            </a:r>
          </a:p>
        </p:txBody>
      </p:sp>
    </p:spTree>
    <p:extLst>
      <p:ext uri="{BB962C8B-B14F-4D97-AF65-F5344CB8AC3E}">
        <p14:creationId xmlns:p14="http://schemas.microsoft.com/office/powerpoint/2010/main" val="27339189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40DA-A2D4-6EA2-25B1-5F9C571D5E29}"/>
              </a:ext>
            </a:extLst>
          </p:cNvPr>
          <p:cNvSpPr>
            <a:spLocks noGrp="1"/>
          </p:cNvSpPr>
          <p:nvPr>
            <p:ph type="ctrTitle"/>
          </p:nvPr>
        </p:nvSpPr>
        <p:spPr>
          <a:xfrm>
            <a:off x="1076960" y="1173163"/>
            <a:ext cx="10038080" cy="2387600"/>
          </a:xfrm>
        </p:spPr>
        <p:txBody>
          <a:bodyPr>
            <a:normAutofit/>
          </a:bodyPr>
          <a:lstStyle/>
          <a:p>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Connelly vs. United States  </a:t>
            </a:r>
          </a:p>
        </p:txBody>
      </p:sp>
    </p:spTree>
    <p:extLst>
      <p:ext uri="{BB962C8B-B14F-4D97-AF65-F5344CB8AC3E}">
        <p14:creationId xmlns:p14="http://schemas.microsoft.com/office/powerpoint/2010/main" val="363663693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1C29B3E3-8DB2-7A68-DF36-A0EFB96235B0}"/>
              </a:ext>
            </a:extLst>
          </p:cNvPr>
          <p:cNvSpPr txBox="1"/>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ptos Display" panose="02110004020202020204"/>
                <a:ea typeface="+mn-ea"/>
                <a:cs typeface="+mn-cs"/>
              </a:rPr>
              <a:t>Connelly v. United States</a:t>
            </a:r>
          </a:p>
        </p:txBody>
      </p:sp>
      <p:sp>
        <p:nvSpPr>
          <p:cNvPr id="3" name="Content Placeholder 2">
            <a:extLst>
              <a:ext uri="{FF2B5EF4-FFF2-40B4-BE49-F238E27FC236}">
                <a16:creationId xmlns:a16="http://schemas.microsoft.com/office/drawing/2014/main" id="{978CC8F4-730F-F212-57E6-4F3269EFA872}"/>
              </a:ext>
            </a:extLst>
          </p:cNvPr>
          <p:cNvSpPr>
            <a:spLocks noGrp="1"/>
          </p:cNvSpPr>
          <p:nvPr>
            <p:ph idx="1"/>
          </p:nvPr>
        </p:nvSpPr>
        <p:spPr>
          <a:xfrm>
            <a:off x="4810259" y="649480"/>
            <a:ext cx="6814051" cy="5546047"/>
          </a:xfrm>
        </p:spPr>
        <p:txBody>
          <a:bodyPr vert="horz" lIns="91440" tIns="45720" rIns="91440" bIns="45720" rtlCol="0" anchor="ctr">
            <a:normAutofit/>
          </a:bodyPr>
          <a:lstStyle/>
          <a:p>
            <a:pPr marL="0">
              <a:lnSpc>
                <a:spcPct val="100000"/>
              </a:lnSpc>
            </a:pPr>
            <a:r>
              <a:rPr lang="en-US" b="0" i="0" dirty="0">
                <a:effectLst/>
              </a:rPr>
              <a:t>The United States Supreme Court shook up the estate tax landscape last month for closely held businesses using life insurance to fund buy-sell agreements. </a:t>
            </a:r>
          </a:p>
          <a:p>
            <a:pPr marL="0">
              <a:lnSpc>
                <a:spcPct val="100000"/>
              </a:lnSpc>
            </a:pPr>
            <a:r>
              <a:rPr lang="en-US" b="0" i="0" dirty="0">
                <a:effectLst/>
              </a:rPr>
              <a:t>In </a:t>
            </a:r>
            <a:r>
              <a:rPr lang="en-US" b="0" i="0" dirty="0">
                <a:solidFill>
                  <a:srgbClr val="FF0000"/>
                </a:solidFill>
                <a:effectLst/>
              </a:rPr>
              <a:t>Connelly v. United States, No. 23-146, 2024 WL 2853105, at *2 (U.S. 2024), </a:t>
            </a:r>
            <a:r>
              <a:rPr lang="en-US" b="0" i="0" dirty="0">
                <a:effectLst/>
              </a:rPr>
              <a:t>the Supreme Court unanimously held that life insurance proceeds used to redeem a decedent shareholder’s stock in a closely held business are taxable corporate assets. </a:t>
            </a:r>
          </a:p>
        </p:txBody>
      </p:sp>
    </p:spTree>
    <p:extLst>
      <p:ext uri="{BB962C8B-B14F-4D97-AF65-F5344CB8AC3E}">
        <p14:creationId xmlns:p14="http://schemas.microsoft.com/office/powerpoint/2010/main" val="59853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8EAE33-49C4-3BD3-CE7F-4B10449A392D}"/>
              </a:ext>
            </a:extLst>
          </p:cNvPr>
          <p:cNvSpPr txBox="1"/>
          <p:nvPr/>
        </p:nvSpPr>
        <p:spPr>
          <a:xfrm>
            <a:off x="715091" y="868680"/>
            <a:ext cx="7090304" cy="540147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effectLst/>
                <a:uLnTx/>
                <a:uFillTx/>
                <a:latin typeface="Aptos" panose="02110004020202020204"/>
                <a:ea typeface="+mn-ea"/>
                <a:cs typeface="+mn-cs"/>
              </a:rPr>
              <a:t>Cross-Purchase Agreement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rPr>
              <a:t>Example:  A and B are the sole shareholders of XYZ, Inc.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They entered into a cross-purchase agreement. Under the terms of the agreement, A and B agree that neither will transfer his stock in XYZ without first offering it to the other shareholder.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A takes out a life insurance policy on B in the amount of the purchase obligation, B does the same on A’s life.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If, for example, B dies, the agreement provides that A will purchase B’s stock at an agreed-upon price.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The obligation is funded with the life insurance A purchased on B’s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8EDADA11-48A1-A745-C174-1B5695E8961C}"/>
              </a:ext>
            </a:extLst>
          </p:cNvPr>
          <p:cNvSpPr/>
          <p:nvPr/>
        </p:nvSpPr>
        <p:spPr>
          <a:xfrm>
            <a:off x="8778240" y="3291840"/>
            <a:ext cx="1783080" cy="1828800"/>
          </a:xfrm>
          <a:prstGeom prst="rect">
            <a:avLst/>
          </a:prstGeom>
          <a:solidFill>
            <a:schemeClr val="accent2">
              <a:lumMod val="7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Corporation</a:t>
            </a:r>
          </a:p>
        </p:txBody>
      </p:sp>
      <p:sp>
        <p:nvSpPr>
          <p:cNvPr id="9" name="Oval 8">
            <a:extLst>
              <a:ext uri="{FF2B5EF4-FFF2-40B4-BE49-F238E27FC236}">
                <a16:creationId xmlns:a16="http://schemas.microsoft.com/office/drawing/2014/main" id="{0012BF6E-FF43-E07E-F9A7-1ABEF81A532A}"/>
              </a:ext>
            </a:extLst>
          </p:cNvPr>
          <p:cNvSpPr/>
          <p:nvPr/>
        </p:nvSpPr>
        <p:spPr>
          <a:xfrm>
            <a:off x="8497729" y="1965960"/>
            <a:ext cx="914400" cy="914400"/>
          </a:xfrm>
          <a:prstGeom prst="ellipse">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a:t>
            </a:r>
          </a:p>
        </p:txBody>
      </p:sp>
      <p:sp>
        <p:nvSpPr>
          <p:cNvPr id="11" name="Oval 10">
            <a:extLst>
              <a:ext uri="{FF2B5EF4-FFF2-40B4-BE49-F238E27FC236}">
                <a16:creationId xmlns:a16="http://schemas.microsoft.com/office/drawing/2014/main" id="{9D911BD9-B1DD-8CF7-EB39-E21B93EB8D13}"/>
              </a:ext>
            </a:extLst>
          </p:cNvPr>
          <p:cNvSpPr/>
          <p:nvPr/>
        </p:nvSpPr>
        <p:spPr>
          <a:xfrm>
            <a:off x="9875520" y="2011680"/>
            <a:ext cx="914400" cy="914400"/>
          </a:xfrm>
          <a:prstGeom prst="ellipse">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B</a:t>
            </a:r>
          </a:p>
        </p:txBody>
      </p:sp>
      <p:sp>
        <p:nvSpPr>
          <p:cNvPr id="14" name="Rectangle 13">
            <a:extLst>
              <a:ext uri="{FF2B5EF4-FFF2-40B4-BE49-F238E27FC236}">
                <a16:creationId xmlns:a16="http://schemas.microsoft.com/office/drawing/2014/main" id="{BFB14D48-A3CB-A8A9-D89C-6B4B863A394A}"/>
              </a:ext>
            </a:extLst>
          </p:cNvPr>
          <p:cNvSpPr/>
          <p:nvPr/>
        </p:nvSpPr>
        <p:spPr>
          <a:xfrm>
            <a:off x="8324374" y="2411730"/>
            <a:ext cx="445770" cy="742950"/>
          </a:xfrm>
          <a:prstGeom prst="rect">
            <a:avLst/>
          </a:prstGeom>
          <a:solidFill>
            <a:schemeClr val="bg1">
              <a:lumMod val="9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LI</a:t>
            </a:r>
            <a:b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B</a:t>
            </a:r>
          </a:p>
        </p:txBody>
      </p:sp>
      <p:sp>
        <p:nvSpPr>
          <p:cNvPr id="15" name="Rectangle 14">
            <a:extLst>
              <a:ext uri="{FF2B5EF4-FFF2-40B4-BE49-F238E27FC236}">
                <a16:creationId xmlns:a16="http://schemas.microsoft.com/office/drawing/2014/main" id="{A4D0AA31-9E84-5753-DE61-A3A2F2151160}"/>
              </a:ext>
            </a:extLst>
          </p:cNvPr>
          <p:cNvSpPr/>
          <p:nvPr/>
        </p:nvSpPr>
        <p:spPr>
          <a:xfrm>
            <a:off x="10547033" y="2446020"/>
            <a:ext cx="445770" cy="742950"/>
          </a:xfrm>
          <a:prstGeom prst="rect">
            <a:avLst/>
          </a:prstGeom>
          <a:solidFill>
            <a:schemeClr val="bg1">
              <a:lumMod val="9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LI</a:t>
            </a:r>
            <a:b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A</a:t>
            </a:r>
          </a:p>
        </p:txBody>
      </p:sp>
      <p:sp>
        <p:nvSpPr>
          <p:cNvPr id="5" name="Multiplication Sign 4">
            <a:extLst>
              <a:ext uri="{FF2B5EF4-FFF2-40B4-BE49-F238E27FC236}">
                <a16:creationId xmlns:a16="http://schemas.microsoft.com/office/drawing/2014/main" id="{E560AE63-4FC8-82D3-CAC1-C3D8B3815B69}"/>
              </a:ext>
            </a:extLst>
          </p:cNvPr>
          <p:cNvSpPr/>
          <p:nvPr/>
        </p:nvSpPr>
        <p:spPr>
          <a:xfrm>
            <a:off x="9725502" y="1785938"/>
            <a:ext cx="1267301" cy="1365884"/>
          </a:xfrm>
          <a:prstGeom prst="mathMultiply">
            <a:avLst/>
          </a:prstGeom>
          <a:solidFill>
            <a:srgbClr val="FF0000"/>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0" name="Straight Arrow Connector 9">
            <a:extLst>
              <a:ext uri="{FF2B5EF4-FFF2-40B4-BE49-F238E27FC236}">
                <a16:creationId xmlns:a16="http://schemas.microsoft.com/office/drawing/2014/main" id="{451DC97B-8F23-6357-FDC9-57D0B9FB53E6}"/>
              </a:ext>
            </a:extLst>
          </p:cNvPr>
          <p:cNvCxnSpPr/>
          <p:nvPr/>
        </p:nvCxnSpPr>
        <p:spPr>
          <a:xfrm flipH="1">
            <a:off x="9412129" y="2583180"/>
            <a:ext cx="381476" cy="0"/>
          </a:xfrm>
          <a:prstGeom prst="straightConnector1">
            <a:avLst/>
          </a:prstGeom>
          <a:ln>
            <a:solidFill>
              <a:srgbClr val="FF0000"/>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4E527F1-E585-B175-6930-65D18E20FCFA}"/>
              </a:ext>
            </a:extLst>
          </p:cNvPr>
          <p:cNvCxnSpPr>
            <a:cxnSpLocks/>
          </p:cNvCxnSpPr>
          <p:nvPr/>
        </p:nvCxnSpPr>
        <p:spPr>
          <a:xfrm flipV="1">
            <a:off x="9479042" y="2446020"/>
            <a:ext cx="381476" cy="11430"/>
          </a:xfrm>
          <a:prstGeom prst="straightConnector1">
            <a:avLst/>
          </a:prstGeom>
          <a:ln>
            <a:solidFill>
              <a:srgbClr val="FF0000"/>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cxnSp>
        <p:nvCxnSpPr>
          <p:cNvPr id="3" name="Connector: Curved 2">
            <a:extLst>
              <a:ext uri="{FF2B5EF4-FFF2-40B4-BE49-F238E27FC236}">
                <a16:creationId xmlns:a16="http://schemas.microsoft.com/office/drawing/2014/main" id="{D6B10384-E70D-16F1-1976-E601BD078912}"/>
              </a:ext>
            </a:extLst>
          </p:cNvPr>
          <p:cNvCxnSpPr>
            <a:cxnSpLocks/>
            <a:stCxn id="14" idx="1"/>
            <a:endCxn id="9" idx="1"/>
          </p:cNvCxnSpPr>
          <p:nvPr/>
        </p:nvCxnSpPr>
        <p:spPr>
          <a:xfrm rot="10800000" flipH="1">
            <a:off x="8324374" y="2099871"/>
            <a:ext cx="307266" cy="683334"/>
          </a:xfrm>
          <a:prstGeom prst="curvedConnector4">
            <a:avLst>
              <a:gd name="adj1" fmla="val -74398"/>
              <a:gd name="adj2" fmla="val 153050"/>
            </a:avLst>
          </a:prstGeom>
          <a:ln>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4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8EAE33-49C4-3BD3-CE7F-4B10449A392D}"/>
              </a:ext>
            </a:extLst>
          </p:cNvPr>
          <p:cNvSpPr txBox="1"/>
          <p:nvPr/>
        </p:nvSpPr>
        <p:spPr>
          <a:xfrm>
            <a:off x="808337" y="1580614"/>
            <a:ext cx="7330440" cy="32624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A redemption agreement is like a cross-purchase agreement with the difference being that the purchase obligations fall on the entity rather than the owners.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rPr>
              <a:t>Example: Same facts as in the previous Example.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In the event either A or B dies, the corporation has the obligation to purchase the deceased shareholder’s stock.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The corporation purchase life insurance of both A and B to fund the purchase obligation.</a:t>
            </a:r>
          </a:p>
        </p:txBody>
      </p:sp>
      <p:sp>
        <p:nvSpPr>
          <p:cNvPr id="2" name="Rectangle 1">
            <a:extLst>
              <a:ext uri="{FF2B5EF4-FFF2-40B4-BE49-F238E27FC236}">
                <a16:creationId xmlns:a16="http://schemas.microsoft.com/office/drawing/2014/main" id="{55EC865F-DE5D-D882-2B39-D6DC7177898B}"/>
              </a:ext>
            </a:extLst>
          </p:cNvPr>
          <p:cNvSpPr/>
          <p:nvPr/>
        </p:nvSpPr>
        <p:spPr>
          <a:xfrm>
            <a:off x="8778240" y="3291840"/>
            <a:ext cx="1783080" cy="1828800"/>
          </a:xfrm>
          <a:prstGeom prst="rect">
            <a:avLst/>
          </a:prstGeom>
          <a:solidFill>
            <a:schemeClr val="accent2">
              <a:lumMod val="7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Corporation</a:t>
            </a:r>
          </a:p>
        </p:txBody>
      </p:sp>
      <p:sp>
        <p:nvSpPr>
          <p:cNvPr id="3" name="Oval 2">
            <a:extLst>
              <a:ext uri="{FF2B5EF4-FFF2-40B4-BE49-F238E27FC236}">
                <a16:creationId xmlns:a16="http://schemas.microsoft.com/office/drawing/2014/main" id="{35898F2D-6DEA-62DE-B878-6CD39EDC6BF0}"/>
              </a:ext>
            </a:extLst>
          </p:cNvPr>
          <p:cNvSpPr/>
          <p:nvPr/>
        </p:nvSpPr>
        <p:spPr>
          <a:xfrm>
            <a:off x="8412480" y="1920240"/>
            <a:ext cx="914400" cy="914400"/>
          </a:xfrm>
          <a:prstGeom prst="ellipse">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a:t>
            </a:r>
          </a:p>
        </p:txBody>
      </p:sp>
      <p:sp>
        <p:nvSpPr>
          <p:cNvPr id="4" name="Oval 3">
            <a:extLst>
              <a:ext uri="{FF2B5EF4-FFF2-40B4-BE49-F238E27FC236}">
                <a16:creationId xmlns:a16="http://schemas.microsoft.com/office/drawing/2014/main" id="{A0735D8F-641D-BDA9-A3B3-EBE0E1580E47}"/>
              </a:ext>
            </a:extLst>
          </p:cNvPr>
          <p:cNvSpPr/>
          <p:nvPr/>
        </p:nvSpPr>
        <p:spPr>
          <a:xfrm>
            <a:off x="9875520" y="1920240"/>
            <a:ext cx="914400" cy="914400"/>
          </a:xfrm>
          <a:prstGeom prst="ellipse">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B</a:t>
            </a:r>
          </a:p>
        </p:txBody>
      </p:sp>
      <p:sp>
        <p:nvSpPr>
          <p:cNvPr id="5" name="Rectangle 4">
            <a:extLst>
              <a:ext uri="{FF2B5EF4-FFF2-40B4-BE49-F238E27FC236}">
                <a16:creationId xmlns:a16="http://schemas.microsoft.com/office/drawing/2014/main" id="{4927B514-E8D1-042F-CC86-4CD698B570AE}"/>
              </a:ext>
            </a:extLst>
          </p:cNvPr>
          <p:cNvSpPr/>
          <p:nvPr/>
        </p:nvSpPr>
        <p:spPr>
          <a:xfrm>
            <a:off x="9841847" y="4337685"/>
            <a:ext cx="445770" cy="742950"/>
          </a:xfrm>
          <a:prstGeom prst="rect">
            <a:avLst/>
          </a:prstGeom>
          <a:solidFill>
            <a:schemeClr val="bg1">
              <a:lumMod val="9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LI</a:t>
            </a:r>
            <a:b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A</a:t>
            </a:r>
          </a:p>
        </p:txBody>
      </p:sp>
      <p:sp>
        <p:nvSpPr>
          <p:cNvPr id="7" name="Rectangle 6">
            <a:extLst>
              <a:ext uri="{FF2B5EF4-FFF2-40B4-BE49-F238E27FC236}">
                <a16:creationId xmlns:a16="http://schemas.microsoft.com/office/drawing/2014/main" id="{C2078B07-32A1-7908-9206-F7238094D2C3}"/>
              </a:ext>
            </a:extLst>
          </p:cNvPr>
          <p:cNvSpPr/>
          <p:nvPr/>
        </p:nvSpPr>
        <p:spPr>
          <a:xfrm>
            <a:off x="9274212" y="4337685"/>
            <a:ext cx="445770" cy="742950"/>
          </a:xfrm>
          <a:prstGeom prst="rect">
            <a:avLst/>
          </a:prstGeom>
          <a:solidFill>
            <a:schemeClr val="bg1">
              <a:lumMod val="95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LI</a:t>
            </a:r>
            <a:b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B</a:t>
            </a:r>
          </a:p>
        </p:txBody>
      </p:sp>
      <p:sp>
        <p:nvSpPr>
          <p:cNvPr id="8" name="Multiplication Sign 7">
            <a:extLst>
              <a:ext uri="{FF2B5EF4-FFF2-40B4-BE49-F238E27FC236}">
                <a16:creationId xmlns:a16="http://schemas.microsoft.com/office/drawing/2014/main" id="{7DC0619F-C4C0-929C-AAF2-522C4654A422}"/>
              </a:ext>
            </a:extLst>
          </p:cNvPr>
          <p:cNvSpPr/>
          <p:nvPr/>
        </p:nvSpPr>
        <p:spPr>
          <a:xfrm>
            <a:off x="9699069" y="1738194"/>
            <a:ext cx="1267301" cy="1365884"/>
          </a:xfrm>
          <a:prstGeom prst="mathMultiply">
            <a:avLst/>
          </a:prstGeom>
          <a:solidFill>
            <a:srgbClr val="FF0000"/>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0" name="Straight Arrow Connector 9">
            <a:extLst>
              <a:ext uri="{FF2B5EF4-FFF2-40B4-BE49-F238E27FC236}">
                <a16:creationId xmlns:a16="http://schemas.microsoft.com/office/drawing/2014/main" id="{662F8735-1BDD-D3B5-1F34-5ADB6794F218}"/>
              </a:ext>
            </a:extLst>
          </p:cNvPr>
          <p:cNvCxnSpPr/>
          <p:nvPr/>
        </p:nvCxnSpPr>
        <p:spPr>
          <a:xfrm flipH="1">
            <a:off x="10012680" y="2834640"/>
            <a:ext cx="232410" cy="377190"/>
          </a:xfrm>
          <a:prstGeom prst="straightConnector1">
            <a:avLst/>
          </a:prstGeom>
          <a:ln>
            <a:solidFill>
              <a:srgbClr val="FF0000"/>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41DCE64-C58C-EB17-82F3-2B2848858FC2}"/>
              </a:ext>
            </a:extLst>
          </p:cNvPr>
          <p:cNvCxnSpPr>
            <a:cxnSpLocks/>
          </p:cNvCxnSpPr>
          <p:nvPr/>
        </p:nvCxnSpPr>
        <p:spPr>
          <a:xfrm flipV="1">
            <a:off x="9841847" y="2948940"/>
            <a:ext cx="502303" cy="925830"/>
          </a:xfrm>
          <a:prstGeom prst="straightConnector1">
            <a:avLst/>
          </a:prstGeom>
          <a:ln>
            <a:solidFill>
              <a:srgbClr val="FF0000"/>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2B74AF0E-1618-7DB0-8BAB-BAD47D301664}"/>
              </a:ext>
            </a:extLst>
          </p:cNvPr>
          <p:cNvCxnSpPr>
            <a:cxnSpLocks/>
          </p:cNvCxnSpPr>
          <p:nvPr/>
        </p:nvCxnSpPr>
        <p:spPr>
          <a:xfrm rot="10800000" flipH="1">
            <a:off x="9260878" y="3996018"/>
            <a:ext cx="307266" cy="683334"/>
          </a:xfrm>
          <a:prstGeom prst="curvedConnector4">
            <a:avLst>
              <a:gd name="adj1" fmla="val -74398"/>
              <a:gd name="adj2" fmla="val 153050"/>
            </a:avLst>
          </a:prstGeom>
          <a:ln>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C299497-7647-C1A8-6B7C-0ECB5341A17C}"/>
              </a:ext>
            </a:extLst>
          </p:cNvPr>
          <p:cNvSpPr txBox="1"/>
          <p:nvPr/>
        </p:nvSpPr>
        <p:spPr>
          <a:xfrm>
            <a:off x="840721" y="824970"/>
            <a:ext cx="609442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Redemption Agreement</a:t>
            </a:r>
          </a:p>
        </p:txBody>
      </p:sp>
    </p:spTree>
    <p:extLst>
      <p:ext uri="{BB962C8B-B14F-4D97-AF65-F5344CB8AC3E}">
        <p14:creationId xmlns:p14="http://schemas.microsoft.com/office/powerpoint/2010/main" val="36251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1C29B3E3-8DB2-7A68-DF36-A0EFB96235B0}"/>
              </a:ext>
            </a:extLst>
          </p:cNvPr>
          <p:cNvSpPr txBox="1"/>
          <p:nvPr/>
        </p:nvSpPr>
        <p:spPr>
          <a:xfrm>
            <a:off x="6739128" y="638089"/>
            <a:ext cx="4818888" cy="147680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Aptos Display" panose="02110004020202020204"/>
                <a:ea typeface="+mn-ea"/>
                <a:cs typeface="+mn-cs"/>
              </a:rPr>
              <a:t>Connelly v. United States</a:t>
            </a:r>
          </a:p>
        </p:txBody>
      </p:sp>
      <p:pic>
        <p:nvPicPr>
          <p:cNvPr id="2" name="Picture 1">
            <a:extLst>
              <a:ext uri="{FF2B5EF4-FFF2-40B4-BE49-F238E27FC236}">
                <a16:creationId xmlns:a16="http://schemas.microsoft.com/office/drawing/2014/main" id="{75FDDA6E-604D-6FB5-1C49-C0CB0B7EC6BC}"/>
              </a:ext>
            </a:extLst>
          </p:cNvPr>
          <p:cNvPicPr>
            <a:picLocks noChangeAspect="1"/>
          </p:cNvPicPr>
          <p:nvPr/>
        </p:nvPicPr>
        <p:blipFill>
          <a:blip r:embed="rId2"/>
          <a:stretch>
            <a:fillRect/>
          </a:stretch>
        </p:blipFill>
        <p:spPr>
          <a:xfrm>
            <a:off x="514350" y="2278760"/>
            <a:ext cx="5458968" cy="3632695"/>
          </a:xfrm>
          <a:prstGeom prst="rect">
            <a:avLst/>
          </a:prstGeom>
          <a:effectLst>
            <a:outerShdw blurRad="50800" dist="50800" dir="5400000" algn="ctr" rotWithShape="0">
              <a:srgbClr val="000000">
                <a:alpha val="99000"/>
              </a:srgbClr>
            </a:outerShdw>
          </a:effectLst>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978CC8F4-730F-F212-57E6-4F3269EFA872}"/>
              </a:ext>
            </a:extLst>
          </p:cNvPr>
          <p:cNvSpPr>
            <a:spLocks noGrp="1"/>
          </p:cNvSpPr>
          <p:nvPr>
            <p:ph idx="1"/>
          </p:nvPr>
        </p:nvSpPr>
        <p:spPr>
          <a:xfrm>
            <a:off x="6739128" y="2664886"/>
            <a:ext cx="5033772" cy="3550789"/>
          </a:xfrm>
        </p:spPr>
        <p:txBody>
          <a:bodyPr vert="horz" lIns="91440" tIns="45720" rIns="91440" bIns="45720" rtlCol="0" anchor="t">
            <a:noAutofit/>
          </a:bodyPr>
          <a:lstStyle/>
          <a:p>
            <a:pPr marL="0">
              <a:lnSpc>
                <a:spcPct val="100000"/>
              </a:lnSpc>
            </a:pPr>
            <a:r>
              <a:rPr lang="en-US" sz="2400" b="0" i="0" dirty="0">
                <a:effectLst/>
              </a:rPr>
              <a:t>The court’s June 6 decision impacts practitioners' reliance on the Eleventh Circuit’s ruling in </a:t>
            </a:r>
            <a:r>
              <a:rPr lang="en-US" sz="2400" b="0" i="0" dirty="0">
                <a:solidFill>
                  <a:srgbClr val="C00000"/>
                </a:solidFill>
                <a:effectLst/>
              </a:rPr>
              <a:t>Estate of Blount v. Commissioner, 428 F.3d 1338, 1345 (11th Cir. 2005)</a:t>
            </a:r>
            <a:r>
              <a:rPr lang="en-US" sz="2400" b="0" i="0" dirty="0">
                <a:effectLst/>
              </a:rPr>
              <a:t>, which held that life insurance proceeds used to fund buy-sell agreements are not corporate assets for estate tax purposes.</a:t>
            </a:r>
            <a:endParaRPr lang="en-US" sz="2400" dirty="0"/>
          </a:p>
        </p:txBody>
      </p:sp>
    </p:spTree>
    <p:extLst>
      <p:ext uri="{BB962C8B-B14F-4D97-AF65-F5344CB8AC3E}">
        <p14:creationId xmlns:p14="http://schemas.microsoft.com/office/powerpoint/2010/main" val="196972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E835141A-51D8-F809-5138-83B33BADA702}"/>
              </a:ext>
            </a:extLst>
          </p:cNvPr>
          <p:cNvSpPr txBox="1"/>
          <p:nvPr/>
        </p:nvSpPr>
        <p:spPr>
          <a:xfrm>
            <a:off x="1136397" y="502021"/>
            <a:ext cx="4959603" cy="164296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chemeClr val="accent2">
                    <a:lumMod val="75000"/>
                  </a:schemeClr>
                </a:solidFill>
                <a:effectLst/>
                <a:uLnTx/>
                <a:uFillTx/>
                <a:latin typeface="Aptos Display" panose="02110004020202020204"/>
                <a:ea typeface="+mn-ea"/>
                <a:cs typeface="+mn-cs"/>
              </a:rPr>
              <a:t>Connelly v. United States</a:t>
            </a:r>
          </a:p>
        </p:txBody>
      </p:sp>
      <p:sp>
        <p:nvSpPr>
          <p:cNvPr id="3" name="Content Placeholder 2">
            <a:extLst>
              <a:ext uri="{FF2B5EF4-FFF2-40B4-BE49-F238E27FC236}">
                <a16:creationId xmlns:a16="http://schemas.microsoft.com/office/drawing/2014/main" id="{978CC8F4-730F-F212-57E6-4F3269EFA872}"/>
              </a:ext>
            </a:extLst>
          </p:cNvPr>
          <p:cNvSpPr>
            <a:spLocks noGrp="1"/>
          </p:cNvSpPr>
          <p:nvPr>
            <p:ph idx="1"/>
          </p:nvPr>
        </p:nvSpPr>
        <p:spPr>
          <a:xfrm>
            <a:off x="1136397" y="2418408"/>
            <a:ext cx="5344413" cy="3522569"/>
          </a:xfrm>
        </p:spPr>
        <p:txBody>
          <a:bodyPr vert="horz" lIns="91440" tIns="45720" rIns="91440" bIns="45720" rtlCol="0" anchor="t">
            <a:noAutofit/>
          </a:bodyPr>
          <a:lstStyle/>
          <a:p>
            <a:pPr marL="0">
              <a:lnSpc>
                <a:spcPct val="100000"/>
              </a:lnSpc>
            </a:pPr>
            <a:r>
              <a:rPr lang="en-US" sz="2400" b="0" i="0" dirty="0">
                <a:effectLst/>
              </a:rPr>
              <a:t>A buy-sell agreement is an agreement that outlines what happens to an owner’s share in an entity when that owner desires to transfer shares upon their death or departure. </a:t>
            </a:r>
          </a:p>
          <a:p>
            <a:pPr marL="0">
              <a:lnSpc>
                <a:spcPct val="100000"/>
              </a:lnSpc>
            </a:pPr>
            <a:r>
              <a:rPr lang="en-US" sz="2400" b="0" i="0" dirty="0">
                <a:effectLst/>
              </a:rPr>
              <a:t>Buy-sell agreements are frequently used by closely held corporations, LLCs, and partnerships to facilitate transitions in ownership. </a:t>
            </a:r>
          </a:p>
        </p:txBody>
      </p:sp>
      <p:pic>
        <p:nvPicPr>
          <p:cNvPr id="4" name="Picture 3">
            <a:extLst>
              <a:ext uri="{FF2B5EF4-FFF2-40B4-BE49-F238E27FC236}">
                <a16:creationId xmlns:a16="http://schemas.microsoft.com/office/drawing/2014/main" id="{74578B63-442F-1FC6-F103-1E4F88D93D26}"/>
              </a:ext>
            </a:extLst>
          </p:cNvPr>
          <p:cNvPicPr>
            <a:picLocks noChangeAspect="1"/>
          </p:cNvPicPr>
          <p:nvPr/>
        </p:nvPicPr>
        <p:blipFill>
          <a:blip r:embed="rId2"/>
          <a:stretch>
            <a:fillRect/>
          </a:stretch>
        </p:blipFill>
        <p:spPr>
          <a:xfrm>
            <a:off x="7358127" y="1989813"/>
            <a:ext cx="4481068" cy="3951164"/>
          </a:xfrm>
          <a:prstGeom prst="rect">
            <a:avLst/>
          </a:prstGeom>
          <a:effectLst>
            <a:outerShdw blurRad="50800" dist="50800" dir="5400000" algn="ctr" rotWithShape="0">
              <a:srgbClr val="000000">
                <a:alpha val="99000"/>
              </a:srgbClr>
            </a:outerShdw>
          </a:effectLst>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348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980123" y="1805940"/>
            <a:ext cx="6945630" cy="5719763"/>
          </a:xfrm>
        </p:spPr>
        <p:txBody>
          <a:bodyPr/>
          <a:lstStyle/>
          <a:p>
            <a:pPr marL="0" indent="0">
              <a:lnSpc>
                <a:spcPct val="100000"/>
              </a:lnSpc>
              <a:buNone/>
            </a:pPr>
            <a:r>
              <a:rPr lang="en-US" b="0" i="0" dirty="0">
                <a:solidFill>
                  <a:schemeClr val="accent2">
                    <a:lumMod val="40000"/>
                    <a:lumOff val="60000"/>
                  </a:schemeClr>
                </a:solidFill>
                <a:effectLst/>
                <a:latin typeface="Aptos" panose="020B0004020202020204" pitchFamily="34" charset="0"/>
              </a:rPr>
              <a:t>Two brothers—Michael and Thomas Connelly—were the only shareholders in a small building supply corporation. </a:t>
            </a:r>
          </a:p>
          <a:p>
            <a:pPr marL="0" indent="0">
              <a:lnSpc>
                <a:spcPct val="100000"/>
              </a:lnSpc>
              <a:buNone/>
            </a:pPr>
            <a:r>
              <a:rPr lang="en-US" b="0" i="0" dirty="0">
                <a:solidFill>
                  <a:schemeClr val="accent2">
                    <a:lumMod val="40000"/>
                    <a:lumOff val="60000"/>
                  </a:schemeClr>
                </a:solidFill>
                <a:effectLst/>
                <a:latin typeface="Aptos" panose="020B0004020202020204" pitchFamily="34" charset="0"/>
              </a:rPr>
              <a:t>Because they wanted the company to stay in the family upon either of their deaths, they entered into a buy-sell agreement requiring the company to buy the shares of the first brother to die if the surviving brother declined to purchase them. </a:t>
            </a:r>
          </a:p>
        </p:txBody>
      </p:sp>
      <p:sp>
        <p:nvSpPr>
          <p:cNvPr id="2" name="TextBox 1">
            <a:extLst>
              <a:ext uri="{FF2B5EF4-FFF2-40B4-BE49-F238E27FC236}">
                <a16:creationId xmlns:a16="http://schemas.microsoft.com/office/drawing/2014/main" id="{F3B81FE6-2313-6C0D-2609-609FEDE7D3A3}"/>
              </a:ext>
            </a:extLst>
          </p:cNvPr>
          <p:cNvSpPr txBox="1"/>
          <p:nvPr/>
        </p:nvSpPr>
        <p:spPr>
          <a:xfrm>
            <a:off x="980123" y="729734"/>
            <a:ext cx="60979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97132">
                    <a:lumMod val="40000"/>
                    <a:lumOff val="60000"/>
                  </a:srgbClr>
                </a:solidFill>
                <a:effectLst/>
                <a:uLnTx/>
                <a:uFillTx/>
                <a:latin typeface="Aptos" panose="02110004020202020204"/>
                <a:ea typeface="+mn-ea"/>
                <a:cs typeface="+mn-cs"/>
              </a:rPr>
              <a:t>Connelly v. United States</a:t>
            </a:r>
          </a:p>
        </p:txBody>
      </p:sp>
      <p:pic>
        <p:nvPicPr>
          <p:cNvPr id="4" name="Picture 3">
            <a:extLst>
              <a:ext uri="{FF2B5EF4-FFF2-40B4-BE49-F238E27FC236}">
                <a16:creationId xmlns:a16="http://schemas.microsoft.com/office/drawing/2014/main" id="{2A39AEB1-1696-5984-5C43-E8B6FA2B1A9D}"/>
              </a:ext>
            </a:extLst>
          </p:cNvPr>
          <p:cNvPicPr>
            <a:picLocks noChangeAspect="1"/>
          </p:cNvPicPr>
          <p:nvPr/>
        </p:nvPicPr>
        <p:blipFill>
          <a:blip r:embed="rId2"/>
          <a:stretch>
            <a:fillRect/>
          </a:stretch>
        </p:blipFill>
        <p:spPr>
          <a:xfrm>
            <a:off x="8439150" y="1623060"/>
            <a:ext cx="2857500" cy="4080510"/>
          </a:xfrm>
          <a:prstGeom prst="rect">
            <a:avLst/>
          </a:prstGeom>
        </p:spPr>
      </p:pic>
      <p:cxnSp>
        <p:nvCxnSpPr>
          <p:cNvPr id="6" name="Straight Connector 5">
            <a:extLst>
              <a:ext uri="{FF2B5EF4-FFF2-40B4-BE49-F238E27FC236}">
                <a16:creationId xmlns:a16="http://schemas.microsoft.com/office/drawing/2014/main" id="{0AB7731A-6AED-9BDB-714F-C88D61480F0E}"/>
              </a:ext>
            </a:extLst>
          </p:cNvPr>
          <p:cNvCxnSpPr/>
          <p:nvPr/>
        </p:nvCxnSpPr>
        <p:spPr>
          <a:xfrm>
            <a:off x="1062990" y="1577340"/>
            <a:ext cx="570357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58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7600" y="9906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3865245" y="840968"/>
            <a:ext cx="8128000" cy="6017032"/>
          </a:xfrm>
          <a:prstGeom prst="rect">
            <a:avLst/>
          </a:prstGeom>
          <a:noFill/>
          <a:ln w="31750">
            <a:noFill/>
          </a:ln>
        </p:spPr>
        <p:txBody>
          <a:bodyPr lIns="274320" tIns="182880" rIns="27432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EDWARD L. PERKINS, BA, JD, LLM(Tax), CPA</a:t>
            </a:r>
          </a:p>
          <a:p>
            <a:pPr marL="4572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Founding Shareholder - </a:t>
            </a: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685800" rtl="0" eaLnBrk="1" fontAlgn="base" latinLnBrk="0" hangingPunct="1">
              <a:lnSpc>
                <a:spcPct val="100000"/>
              </a:lnSpc>
              <a:spcBef>
                <a:spcPct val="0"/>
              </a:spcBef>
              <a:spcAft>
                <a:spcPts val="60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tedperkins@gibperk.com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610.565.1708 ext. 102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Adjunct Professor</a:t>
            </a:r>
          </a:p>
          <a:p>
            <a:pPr marL="45720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Villanova University School of Law - </a:t>
            </a:r>
            <a:r>
              <a:rPr kumimoji="0" lang="en-US" sz="2000" b="0" i="1"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Graduate Tax Program</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Author </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Taxation of Trusts and Estates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Fundamentals of Trusts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Drafting Wills That Work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Special Needs Trusts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Pennsylvania Trusts Handbook</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ABCs of Will Contests – </a:t>
            </a:r>
            <a:r>
              <a:rPr kumimoji="0" lang="en-US" sz="1800" b="0" i="0" u="none" strike="noStrike" kern="1200" cap="none" spc="0" normalizeH="0" baseline="0" noProof="0" dirty="0">
                <a:ln>
                  <a:noFill/>
                </a:ln>
                <a:solidFill>
                  <a:srgbClr val="FFFFFF">
                    <a:lumMod val="65000"/>
                  </a:srgbClr>
                </a:solidFill>
                <a:effectLst/>
                <a:uLnTx/>
                <a:uFillTx/>
                <a:latin typeface="Arial Narrow" panose="020B0606020202030204" pitchFamily="34" charset="0"/>
                <a:ea typeface="Tahoma" pitchFamily="34" charset="0"/>
                <a:cs typeface="Calibri" pitchFamily="34" charset="0"/>
              </a:rPr>
              <a:t>Co-Author Paul Fellman</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Founder </a:t>
            </a:r>
            <a:r>
              <a:rPr kumimoji="0" lang="en-US" sz="2000" b="1"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t>
            </a:r>
            <a:r>
              <a:rPr kumimoji="0" lang="en-US" sz="2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ea typeface="Tahoma" pitchFamily="34" charset="0"/>
                <a:cs typeface="Calibri" pitchFamily="34" charset="0"/>
              </a:rPr>
              <a:t> </a:t>
            </a: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YourOnlineProfessor.net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pic>
        <p:nvPicPr>
          <p:cNvPr id="58374" name="Picture 7" descr="K:\FIRM\GibPerk WebSite\Law Firm\untitled-695-Edit.jpg">
            <a:extLst>
              <a:ext uri="{FF2B5EF4-FFF2-40B4-BE49-F238E27FC236}">
                <a16:creationId xmlns:a16="http://schemas.microsoft.com/office/drawing/2014/main" id="{644D987F-3219-4C8B-9C35-7EFB5E0B10C4}"/>
              </a:ext>
            </a:extLst>
          </p:cNvPr>
          <p:cNvPicPr preferRelativeResize="0">
            <a:picLocks noChangeArrowheads="1"/>
          </p:cNvPicPr>
          <p:nvPr/>
        </p:nvPicPr>
        <p:blipFill>
          <a:blip r:embed="rId5"/>
          <a:srcRect/>
          <a:stretch>
            <a:fillRect/>
          </a:stretch>
        </p:blipFill>
        <p:spPr bwMode="auto">
          <a:xfrm>
            <a:off x="914400" y="1097278"/>
            <a:ext cx="2743200" cy="4206240"/>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7971A-F3A2-57F8-F82C-B8B48DB09616}"/>
              </a:ext>
            </a:extLst>
          </p:cNvPr>
          <p:cNvSpPr txBox="1"/>
          <p:nvPr/>
        </p:nvSpPr>
        <p:spPr>
          <a:xfrm rot="20040464" flipH="1">
            <a:off x="4219576" y="5381624"/>
            <a:ext cx="971550" cy="369332"/>
          </a:xfrm>
          <a:prstGeom prst="rect">
            <a:avLst/>
          </a:prstGeom>
          <a:solidFill>
            <a:srgbClr val="7030A0"/>
          </a:solidFill>
          <a:ln>
            <a:solidFill>
              <a:srgbClr val="FFFF00"/>
            </a:solidFill>
          </a:ln>
          <a:effectLst>
            <a:outerShdw blurRad="50800" dist="50800" dir="5400000" algn="ctr" rotWithShape="0">
              <a:srgbClr val="000000">
                <a:alpha val="99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Broadway" panose="04040905080B02020502" pitchFamily="82" charset="0"/>
                <a:ea typeface="+mn-ea"/>
                <a:cs typeface="+mn-cs"/>
              </a:rPr>
              <a:t>NEW!!</a:t>
            </a:r>
          </a:p>
        </p:txBody>
      </p:sp>
    </p:spTree>
    <p:extLst>
      <p:ext uri="{BB962C8B-B14F-4D97-AF65-F5344CB8AC3E}">
        <p14:creationId xmlns:p14="http://schemas.microsoft.com/office/powerpoint/2010/main" val="3795535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fade">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fade">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fade">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fade">
                                      <p:cBhvr>
                                        <p:cTn id="47" dur="500"/>
                                        <p:tgtEl>
                                          <p:spTgt spid="1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fade">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fade">
                                      <p:cBhvr>
                                        <p:cTn id="57" dur="500"/>
                                        <p:tgtEl>
                                          <p:spTgt spid="1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12" end="12"/>
                                            </p:txEl>
                                          </p:spTgt>
                                        </p:tgtEl>
                                        <p:attrNameLst>
                                          <p:attrName>style.visibility</p:attrName>
                                        </p:attrNameLst>
                                      </p:cBhvr>
                                      <p:to>
                                        <p:strVal val="visible"/>
                                      </p:to>
                                    </p:set>
                                    <p:animEffect transition="in" filter="fade">
                                      <p:cBhvr>
                                        <p:cTn id="62" dur="500"/>
                                        <p:tgtEl>
                                          <p:spTgt spid="1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750"/>
                                        <p:tgtEl>
                                          <p:spTgt spid="2"/>
                                        </p:tgtEl>
                                      </p:cBhvr>
                                    </p:animEffect>
                                    <p:anim calcmode="lin" valueType="num">
                                      <p:cBhvr>
                                        <p:cTn id="68" dur="750" fill="hold"/>
                                        <p:tgtEl>
                                          <p:spTgt spid="2"/>
                                        </p:tgtEl>
                                        <p:attrNameLst>
                                          <p:attrName>ppt_w</p:attrName>
                                        </p:attrNameLst>
                                      </p:cBhvr>
                                      <p:tavLst>
                                        <p:tav tm="0" fmla="#ppt_w*sin(2.5*pi*$)">
                                          <p:val>
                                            <p:fltVal val="0"/>
                                          </p:val>
                                        </p:tav>
                                        <p:tav tm="100000">
                                          <p:val>
                                            <p:fltVal val="1"/>
                                          </p:val>
                                        </p:tav>
                                      </p:tavLst>
                                    </p:anim>
                                    <p:anim calcmode="lin" valueType="num">
                                      <p:cBhvr>
                                        <p:cTn id="69"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
                                            <p:txEl>
                                              <p:pRg st="13" end="13"/>
                                            </p:txEl>
                                          </p:spTgt>
                                        </p:tgtEl>
                                        <p:attrNameLst>
                                          <p:attrName>style.visibility</p:attrName>
                                        </p:attrNameLst>
                                      </p:cBhvr>
                                      <p:to>
                                        <p:strVal val="visible"/>
                                      </p:to>
                                    </p:set>
                                    <p:animEffect transition="in" filter="fade">
                                      <p:cBhvr>
                                        <p:cTn id="74" dur="500"/>
                                        <p:tgtEl>
                                          <p:spTgt spid="1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F3B81FE6-2313-6C0D-2609-609FEDE7D3A3}"/>
              </a:ext>
            </a:extLst>
          </p:cNvPr>
          <p:cNvSpPr txBox="1"/>
          <p:nvPr/>
        </p:nvSpPr>
        <p:spPr>
          <a:xfrm>
            <a:off x="1371599" y="5510253"/>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ptos Display" panose="02110004020202020204"/>
                <a:ea typeface="+mn-ea"/>
                <a:cs typeface="+mn-cs"/>
              </a:rPr>
              <a:t>Connelly v. United States</a:t>
            </a:r>
          </a:p>
        </p:txBody>
      </p:sp>
      <p:pic>
        <p:nvPicPr>
          <p:cNvPr id="4" name="Picture 3">
            <a:extLst>
              <a:ext uri="{FF2B5EF4-FFF2-40B4-BE49-F238E27FC236}">
                <a16:creationId xmlns:a16="http://schemas.microsoft.com/office/drawing/2014/main" id="{B0CE5838-A69B-8369-A9E0-8DC476935EF2}"/>
              </a:ext>
            </a:extLst>
          </p:cNvPr>
          <p:cNvPicPr>
            <a:picLocks noChangeAspect="1"/>
          </p:cNvPicPr>
          <p:nvPr/>
        </p:nvPicPr>
        <p:blipFill>
          <a:blip r:embed="rId2"/>
          <a:stretch>
            <a:fillRect/>
          </a:stretch>
        </p:blipFill>
        <p:spPr>
          <a:xfrm>
            <a:off x="891539" y="1510728"/>
            <a:ext cx="3391866" cy="3085335"/>
          </a:xfrm>
          <a:prstGeom prst="rect">
            <a:avLst/>
          </a:prstGeom>
        </p:spPr>
      </p:pic>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4695285" y="1933413"/>
            <a:ext cx="6426624" cy="1119982"/>
          </a:xfrm>
        </p:spPr>
        <p:txBody>
          <a:bodyPr vert="horz" lIns="91440" tIns="45720" rIns="91440" bIns="45720" rtlCol="0" anchor="ctr">
            <a:noAutofit/>
          </a:bodyPr>
          <a:lstStyle/>
          <a:p>
            <a:pPr marL="0"/>
            <a:r>
              <a:rPr lang="en-US" sz="3200" b="0" i="0" dirty="0">
                <a:effectLst/>
              </a:rPr>
              <a:t>The company obtained a life insurance policy on each brother to make sure it would have enough money to satisfy this requirement.</a:t>
            </a:r>
            <a:endParaRPr lang="en-US" sz="3200" dirty="0"/>
          </a:p>
        </p:txBody>
      </p:sp>
    </p:spTree>
    <p:extLst>
      <p:ext uri="{BB962C8B-B14F-4D97-AF65-F5344CB8AC3E}">
        <p14:creationId xmlns:p14="http://schemas.microsoft.com/office/powerpoint/2010/main" val="417069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8D89FA5-BDB1-E553-072C-2070C0D09E6A}"/>
              </a:ext>
            </a:extLst>
          </p:cNvPr>
          <p:cNvSpPr txBox="1"/>
          <p:nvPr/>
        </p:nvSpPr>
        <p:spPr>
          <a:xfrm>
            <a:off x="630936" y="640080"/>
            <a:ext cx="4818888" cy="148132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000" b="0" i="0" u="none" strike="noStrike" kern="1200" cap="none" spc="0" normalizeH="0" baseline="0" noProof="0">
                <a:ln>
                  <a:noFill/>
                </a:ln>
                <a:solidFill>
                  <a:prstClr val="black"/>
                </a:solidFill>
                <a:effectLst/>
                <a:uLnTx/>
                <a:uFillTx/>
                <a:latin typeface="Aptos Display" panose="02110004020202020204"/>
                <a:ea typeface="+mn-ea"/>
                <a:cs typeface="+mn-cs"/>
              </a:rPr>
              <a:t>Connelly v. United States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630935" y="2660904"/>
            <a:ext cx="5660617" cy="3547872"/>
          </a:xfrm>
        </p:spPr>
        <p:txBody>
          <a:bodyPr vert="horz" lIns="91440" tIns="45720" rIns="91440" bIns="45720" rtlCol="0" anchor="t">
            <a:noAutofit/>
          </a:bodyPr>
          <a:lstStyle/>
          <a:p>
            <a:pPr marL="0"/>
            <a:r>
              <a:rPr lang="en-US" b="0" i="0" dirty="0">
                <a:effectLst/>
              </a:rPr>
              <a:t>When Michael died, Thomas elected not to purchase Michael’s shares, triggering the company’s purchase obligation. </a:t>
            </a:r>
          </a:p>
          <a:p>
            <a:pPr marL="0"/>
            <a:r>
              <a:rPr lang="en-US" b="0" i="0" dirty="0">
                <a:effectLst/>
              </a:rPr>
              <a:t>The company used the $3 million in life insurance proceeds it received as a result of Michael’s death to buy the shares. </a:t>
            </a:r>
          </a:p>
        </p:txBody>
      </p:sp>
      <p:pic>
        <p:nvPicPr>
          <p:cNvPr id="4" name="Picture 3">
            <a:extLst>
              <a:ext uri="{FF2B5EF4-FFF2-40B4-BE49-F238E27FC236}">
                <a16:creationId xmlns:a16="http://schemas.microsoft.com/office/drawing/2014/main" id="{175BCEDF-748C-CFEE-6BD8-943ABACA763A}"/>
              </a:ext>
            </a:extLst>
          </p:cNvPr>
          <p:cNvPicPr>
            <a:picLocks noChangeAspect="1"/>
          </p:cNvPicPr>
          <p:nvPr/>
        </p:nvPicPr>
        <p:blipFill>
          <a:blip r:embed="rId2"/>
          <a:stretch>
            <a:fillRect/>
          </a:stretch>
        </p:blipFill>
        <p:spPr>
          <a:xfrm>
            <a:off x="6653463" y="2368537"/>
            <a:ext cx="5097058" cy="3632695"/>
          </a:xfrm>
          <a:prstGeom prst="rect">
            <a:avLst/>
          </a:prstGeom>
        </p:spPr>
      </p:pic>
    </p:spTree>
    <p:extLst>
      <p:ext uri="{BB962C8B-B14F-4D97-AF65-F5344CB8AC3E}">
        <p14:creationId xmlns:p14="http://schemas.microsoft.com/office/powerpoint/2010/main" val="130255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980123" y="1908810"/>
            <a:ext cx="6568440" cy="5719763"/>
          </a:xfrm>
        </p:spPr>
        <p:txBody>
          <a:bodyPr>
            <a:noAutofit/>
          </a:bodyPr>
          <a:lstStyle/>
          <a:p>
            <a:pPr marL="0" indent="0">
              <a:lnSpc>
                <a:spcPct val="100000"/>
              </a:lnSpc>
              <a:buNone/>
            </a:pPr>
            <a:r>
              <a:rPr lang="en-US" b="0" i="0" dirty="0">
                <a:solidFill>
                  <a:srgbClr val="000000"/>
                </a:solidFill>
                <a:effectLst/>
              </a:rPr>
              <a:t>Thomas engaged a third party who determined that Michael's shares in the company were worth $ </a:t>
            </a:r>
            <a:r>
              <a:rPr lang="en-US" dirty="0">
                <a:solidFill>
                  <a:srgbClr val="000000"/>
                </a:solidFill>
              </a:rPr>
              <a:t>3 million; </a:t>
            </a:r>
          </a:p>
          <a:p>
            <a:pPr marL="0" indent="0">
              <a:lnSpc>
                <a:spcPct val="100000"/>
              </a:lnSpc>
              <a:buNone/>
            </a:pPr>
            <a:r>
              <a:rPr lang="en-US" dirty="0">
                <a:solidFill>
                  <a:srgbClr val="000000"/>
                </a:solidFill>
              </a:rPr>
              <a:t>however, the third party excluded the life insurance proceeds when determining the fair market value of the company</a:t>
            </a:r>
            <a:endParaRPr lang="en-US" b="0" i="0" dirty="0">
              <a:solidFill>
                <a:srgbClr val="000000"/>
              </a:solidFill>
              <a:effectLst/>
            </a:endParaRPr>
          </a:p>
        </p:txBody>
      </p:sp>
      <p:sp>
        <p:nvSpPr>
          <p:cNvPr id="2" name="TextBox 1">
            <a:extLst>
              <a:ext uri="{FF2B5EF4-FFF2-40B4-BE49-F238E27FC236}">
                <a16:creationId xmlns:a16="http://schemas.microsoft.com/office/drawing/2014/main" id="{8C239472-8704-F6F1-BD89-967783774600}"/>
              </a:ext>
            </a:extLst>
          </p:cNvPr>
          <p:cNvSpPr txBox="1"/>
          <p:nvPr/>
        </p:nvSpPr>
        <p:spPr>
          <a:xfrm>
            <a:off x="980123" y="729734"/>
            <a:ext cx="60979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Connelly v. United States</a:t>
            </a:r>
          </a:p>
        </p:txBody>
      </p:sp>
      <p:pic>
        <p:nvPicPr>
          <p:cNvPr id="5" name="Picture 4">
            <a:extLst>
              <a:ext uri="{FF2B5EF4-FFF2-40B4-BE49-F238E27FC236}">
                <a16:creationId xmlns:a16="http://schemas.microsoft.com/office/drawing/2014/main" id="{B5C14144-8252-29F6-6496-5A4233FD4D77}"/>
              </a:ext>
            </a:extLst>
          </p:cNvPr>
          <p:cNvPicPr>
            <a:picLocks noChangeAspect="1"/>
          </p:cNvPicPr>
          <p:nvPr/>
        </p:nvPicPr>
        <p:blipFill>
          <a:blip r:embed="rId2"/>
          <a:stretch>
            <a:fillRect/>
          </a:stretch>
        </p:blipFill>
        <p:spPr>
          <a:xfrm>
            <a:off x="7903594" y="782052"/>
            <a:ext cx="3308283" cy="5293895"/>
          </a:xfrm>
          <a:prstGeom prst="rect">
            <a:avLst/>
          </a:prstGeom>
        </p:spPr>
      </p:pic>
      <p:cxnSp>
        <p:nvCxnSpPr>
          <p:cNvPr id="7" name="Straight Connector 6">
            <a:extLst>
              <a:ext uri="{FF2B5EF4-FFF2-40B4-BE49-F238E27FC236}">
                <a16:creationId xmlns:a16="http://schemas.microsoft.com/office/drawing/2014/main" id="{92AC7973-CA3D-E3D5-9312-C01731BE76B7}"/>
              </a:ext>
            </a:extLst>
          </p:cNvPr>
          <p:cNvCxnSpPr/>
          <p:nvPr/>
        </p:nvCxnSpPr>
        <p:spPr>
          <a:xfrm>
            <a:off x="1074420" y="1645920"/>
            <a:ext cx="545211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1544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239472-8704-F6F1-BD89-967783774600}"/>
              </a:ext>
            </a:extLst>
          </p:cNvPr>
          <p:cNvSpPr txBox="1"/>
          <p:nvPr/>
        </p:nvSpPr>
        <p:spPr>
          <a:xfrm>
            <a:off x="7795984" y="158461"/>
            <a:ext cx="3397017" cy="161620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Display" panose="02110004020202020204"/>
                <a:ea typeface="+mn-ea"/>
                <a:cs typeface="+mn-cs"/>
              </a:rPr>
              <a:t>Connelly v. United States</a:t>
            </a:r>
          </a:p>
        </p:txBody>
      </p:sp>
      <p:pic>
        <p:nvPicPr>
          <p:cNvPr id="4" name="Picture 3">
            <a:extLst>
              <a:ext uri="{FF2B5EF4-FFF2-40B4-BE49-F238E27FC236}">
                <a16:creationId xmlns:a16="http://schemas.microsoft.com/office/drawing/2014/main" id="{7E96E263-F7B6-2694-6A7B-AD6B5F1728A4}"/>
              </a:ext>
            </a:extLst>
          </p:cNvPr>
          <p:cNvPicPr>
            <a:picLocks noChangeAspect="1"/>
          </p:cNvPicPr>
          <p:nvPr/>
        </p:nvPicPr>
        <p:blipFill>
          <a:blip r:embed="rId2"/>
          <a:srcRect l="15459"/>
          <a:stretch/>
        </p:blipFill>
        <p:spPr>
          <a:xfrm>
            <a:off x="884698" y="877413"/>
            <a:ext cx="6406901" cy="5043096"/>
          </a:xfrm>
          <a:prstGeom prst="rect">
            <a:avLst/>
          </a:prstGeom>
        </p:spPr>
      </p:pic>
      <p:grpSp>
        <p:nvGrpSpPr>
          <p:cNvPr id="20" name="Group 19">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1" name="Rectangle 20">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7795984" y="1888964"/>
            <a:ext cx="3954056" cy="3447832"/>
          </a:xfrm>
        </p:spPr>
        <p:txBody>
          <a:bodyPr vert="horz" lIns="91440" tIns="45720" rIns="91440" bIns="45720" rtlCol="0" anchor="t">
            <a:noAutofit/>
          </a:bodyPr>
          <a:lstStyle/>
          <a:p>
            <a:pPr marL="0" indent="0">
              <a:buNone/>
            </a:pPr>
            <a:r>
              <a:rPr lang="en-US" sz="2200" b="0" i="0" dirty="0">
                <a:effectLst/>
              </a:rPr>
              <a:t>Thomas reported the $3 million value on the estate tax return, relying on the Eleventh Circuit’s decision in Estate of Blount …</a:t>
            </a:r>
          </a:p>
          <a:p>
            <a:pPr marL="0" indent="0">
              <a:buNone/>
            </a:pPr>
            <a:r>
              <a:rPr lang="en-US" sz="2200" i="1" dirty="0"/>
              <a:t>…</a:t>
            </a:r>
            <a:r>
              <a:rPr lang="en-US" sz="2200" b="0" i="1" dirty="0">
                <a:effectLst/>
              </a:rPr>
              <a:t> which held that insurance proceeds should not be included in the value of a corporation when they are “offset by an obligation to pay those proceeds to the estate in a stock buyout,”</a:t>
            </a:r>
            <a:endParaRPr lang="en-US" sz="2200" i="1" dirty="0"/>
          </a:p>
        </p:txBody>
      </p:sp>
    </p:spTree>
    <p:extLst>
      <p:ext uri="{BB962C8B-B14F-4D97-AF65-F5344CB8AC3E}">
        <p14:creationId xmlns:p14="http://schemas.microsoft.com/office/powerpoint/2010/main" val="269308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845820" y="1760220"/>
            <a:ext cx="6240780" cy="5719763"/>
          </a:xfrm>
        </p:spPr>
        <p:txBody>
          <a:bodyPr>
            <a:normAutofit/>
          </a:bodyPr>
          <a:lstStyle/>
          <a:p>
            <a:pPr marL="0" indent="0">
              <a:lnSpc>
                <a:spcPct val="100000"/>
              </a:lnSpc>
              <a:buNone/>
            </a:pPr>
            <a:r>
              <a:rPr lang="en-US" b="0" i="0" dirty="0">
                <a:solidFill>
                  <a:srgbClr val="FFCC66"/>
                </a:solidFill>
                <a:effectLst/>
              </a:rPr>
              <a:t>The IRS disagreed with Thomas’s reasoning. </a:t>
            </a:r>
          </a:p>
          <a:p>
            <a:pPr marL="0" indent="0">
              <a:lnSpc>
                <a:spcPct val="100000"/>
              </a:lnSpc>
              <a:buNone/>
            </a:pPr>
            <a:r>
              <a:rPr lang="en-US" b="0" i="0" dirty="0">
                <a:solidFill>
                  <a:srgbClr val="FFCC66"/>
                </a:solidFill>
                <a:effectLst/>
              </a:rPr>
              <a:t>During its audit of Michael’s estate, the IRS contended that the total valuation of the company should include the life insurance proceeds—thereby making the total value of the company $6.86 million, rather than $3.86 million, when Michael died. </a:t>
            </a:r>
          </a:p>
        </p:txBody>
      </p:sp>
      <p:sp>
        <p:nvSpPr>
          <p:cNvPr id="2" name="TextBox 3">
            <a:extLst>
              <a:ext uri="{FF2B5EF4-FFF2-40B4-BE49-F238E27FC236}">
                <a16:creationId xmlns:a16="http://schemas.microsoft.com/office/drawing/2014/main" id="{1C29B3E3-8DB2-7A68-DF36-A0EFB96235B0}"/>
              </a:ext>
            </a:extLst>
          </p:cNvPr>
          <p:cNvSpPr txBox="1"/>
          <p:nvPr/>
        </p:nvSpPr>
        <p:spPr>
          <a:xfrm>
            <a:off x="746760" y="785544"/>
            <a:ext cx="609790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C66"/>
                </a:solidFill>
                <a:effectLst/>
                <a:uLnTx/>
                <a:uFillTx/>
                <a:latin typeface="Aptos" panose="02110004020202020204"/>
                <a:ea typeface="+mn-ea"/>
                <a:cs typeface="+mn-cs"/>
              </a:rPr>
              <a:t>Connelly v. United States</a:t>
            </a:r>
          </a:p>
        </p:txBody>
      </p:sp>
      <p:pic>
        <p:nvPicPr>
          <p:cNvPr id="4" name="Picture 3">
            <a:extLst>
              <a:ext uri="{FF2B5EF4-FFF2-40B4-BE49-F238E27FC236}">
                <a16:creationId xmlns:a16="http://schemas.microsoft.com/office/drawing/2014/main" id="{FB0830EF-22E5-0CF7-3EED-E46584DFE0DE}"/>
              </a:ext>
            </a:extLst>
          </p:cNvPr>
          <p:cNvPicPr>
            <a:picLocks noChangeAspect="1"/>
          </p:cNvPicPr>
          <p:nvPr/>
        </p:nvPicPr>
        <p:blipFill>
          <a:blip r:embed="rId2"/>
          <a:stretch>
            <a:fillRect/>
          </a:stretch>
        </p:blipFill>
        <p:spPr>
          <a:xfrm>
            <a:off x="7833360" y="924267"/>
            <a:ext cx="3273743" cy="5009465"/>
          </a:xfrm>
          <a:prstGeom prst="rect">
            <a:avLst/>
          </a:prstGeom>
        </p:spPr>
      </p:pic>
      <p:cxnSp>
        <p:nvCxnSpPr>
          <p:cNvPr id="6" name="Straight Connector 5">
            <a:extLst>
              <a:ext uri="{FF2B5EF4-FFF2-40B4-BE49-F238E27FC236}">
                <a16:creationId xmlns:a16="http://schemas.microsoft.com/office/drawing/2014/main" id="{5DA39A9D-275A-CB41-40C5-B1A8C29B9266}"/>
              </a:ext>
            </a:extLst>
          </p:cNvPr>
          <p:cNvCxnSpPr/>
          <p:nvPr/>
        </p:nvCxnSpPr>
        <p:spPr>
          <a:xfrm>
            <a:off x="845820" y="1623060"/>
            <a:ext cx="50673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28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C23D68EB-29F0-333B-3016-EF6A3EF481F8}"/>
              </a:ext>
            </a:extLst>
          </p:cNvPr>
          <p:cNvPicPr>
            <a:picLocks noChangeAspect="1"/>
          </p:cNvPicPr>
          <p:nvPr/>
        </p:nvPicPr>
        <p:blipFill rotWithShape="1">
          <a:blip r:embed="rId2"/>
          <a:srcRect l="15611" r="27795" b="1"/>
          <a:stretch/>
        </p:blipFill>
        <p:spPr>
          <a:xfrm>
            <a:off x="457200" y="601133"/>
            <a:ext cx="4048125" cy="5575828"/>
          </a:xfrm>
          <a:prstGeom prst="rect">
            <a:avLst/>
          </a:prstGeom>
          <a:effectLst>
            <a:outerShdw blurRad="50800" dist="50800" dir="5400000" algn="ctr" rotWithShape="0">
              <a:srgbClr val="000000">
                <a:alpha val="99000"/>
              </a:srgbClr>
            </a:outerShdw>
          </a:effectLst>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059AE23-338F-9954-4B14-377BF34FE8E0}"/>
              </a:ext>
            </a:extLst>
          </p:cNvPr>
          <p:cNvPicPr>
            <a:picLocks noChangeAspect="1"/>
          </p:cNvPicPr>
          <p:nvPr/>
        </p:nvPicPr>
        <p:blipFill>
          <a:blip r:embed="rId3"/>
          <a:stretch>
            <a:fillRect/>
          </a:stretch>
        </p:blipFill>
        <p:spPr>
          <a:xfrm>
            <a:off x="6096000" y="1056154"/>
            <a:ext cx="4057650" cy="1733550"/>
          </a:xfrm>
          <a:prstGeom prst="rect">
            <a:avLst/>
          </a:prstGeom>
          <a:solidFill>
            <a:schemeClr val="bg1"/>
          </a:solidFill>
          <a:effectLst>
            <a:outerShdw blurRad="50800" dist="50800" dir="5400000" algn="ctr" rotWithShape="0">
              <a:srgbClr val="000000">
                <a:alpha val="99000"/>
              </a:srgbClr>
            </a:outerShdw>
          </a:effectLst>
        </p:spPr>
      </p:pic>
      <p:pic>
        <p:nvPicPr>
          <p:cNvPr id="12" name="Picture 11">
            <a:extLst>
              <a:ext uri="{FF2B5EF4-FFF2-40B4-BE49-F238E27FC236}">
                <a16:creationId xmlns:a16="http://schemas.microsoft.com/office/drawing/2014/main" id="{4F8E62B5-2FD5-1B65-2812-2A49E994EDB4}"/>
              </a:ext>
            </a:extLst>
          </p:cNvPr>
          <p:cNvPicPr>
            <a:picLocks noChangeAspect="1"/>
          </p:cNvPicPr>
          <p:nvPr/>
        </p:nvPicPr>
        <p:blipFill>
          <a:blip r:embed="rId4"/>
          <a:stretch>
            <a:fillRect/>
          </a:stretch>
        </p:blipFill>
        <p:spPr>
          <a:xfrm>
            <a:off x="6096000" y="3291035"/>
            <a:ext cx="4057650" cy="1924050"/>
          </a:xfrm>
          <a:prstGeom prst="rect">
            <a:avLst/>
          </a:prstGeom>
          <a:solidFill>
            <a:schemeClr val="bg1"/>
          </a:solidFill>
          <a:effectLst>
            <a:outerShdw blurRad="50800" dist="50800" dir="5400000" algn="ctr" rotWithShape="0">
              <a:srgbClr val="000000">
                <a:alpha val="98000"/>
              </a:srgbClr>
            </a:outerShdw>
          </a:effectLst>
        </p:spPr>
      </p:pic>
    </p:spTree>
    <p:extLst>
      <p:ext uri="{BB962C8B-B14F-4D97-AF65-F5344CB8AC3E}">
        <p14:creationId xmlns:p14="http://schemas.microsoft.com/office/powerpoint/2010/main" val="211041628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C29B3E3-8DB2-7A68-DF36-A0EFB96235B0}"/>
              </a:ext>
            </a:extLst>
          </p:cNvPr>
          <p:cNvSpPr txBox="1"/>
          <p:nvPr/>
        </p:nvSpPr>
        <p:spPr>
          <a:xfrm>
            <a:off x="571501" y="204181"/>
            <a:ext cx="3761013" cy="1616203"/>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Display" panose="02110004020202020204"/>
                <a:ea typeface="+mn-ea"/>
                <a:cs typeface="+mn-cs"/>
              </a:rPr>
              <a:t>Connelly v. United States</a:t>
            </a:r>
          </a:p>
        </p:txBody>
      </p:sp>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571501" y="1950546"/>
            <a:ext cx="3841024" cy="3447832"/>
          </a:xfrm>
        </p:spPr>
        <p:txBody>
          <a:bodyPr vert="horz" lIns="91440" tIns="45720" rIns="91440" bIns="45720" rtlCol="0" anchor="t">
            <a:noAutofit/>
          </a:bodyPr>
          <a:lstStyle/>
          <a:p>
            <a:pPr marL="0"/>
            <a:r>
              <a:rPr lang="en-US" b="0" i="0" dirty="0">
                <a:effectLst/>
              </a:rPr>
              <a:t>Accordingly, the IRS said that Michael’s estate should have paid higher taxes based on the higher valuation of Michael’s stock. </a:t>
            </a:r>
          </a:p>
          <a:p>
            <a:pPr marL="0"/>
            <a:r>
              <a:rPr lang="en-US" b="0" i="0" dirty="0">
                <a:effectLst/>
              </a:rPr>
              <a:t>The estate paid the taxes and then sued the IRS for a refund.</a:t>
            </a:r>
            <a:endParaRPr lang="en-US" dirty="0"/>
          </a:p>
        </p:txBody>
      </p:sp>
      <p:pic>
        <p:nvPicPr>
          <p:cNvPr id="4" name="Picture 3">
            <a:extLst>
              <a:ext uri="{FF2B5EF4-FFF2-40B4-BE49-F238E27FC236}">
                <a16:creationId xmlns:a16="http://schemas.microsoft.com/office/drawing/2014/main" id="{ABD6A952-2674-E720-DFC0-F95A780680D7}"/>
              </a:ext>
            </a:extLst>
          </p:cNvPr>
          <p:cNvPicPr>
            <a:picLocks noChangeAspect="1"/>
          </p:cNvPicPr>
          <p:nvPr/>
        </p:nvPicPr>
        <p:blipFill>
          <a:blip r:embed="rId2"/>
          <a:stretch>
            <a:fillRect/>
          </a:stretch>
        </p:blipFill>
        <p:spPr>
          <a:xfrm>
            <a:off x="4987672" y="818661"/>
            <a:ext cx="6389346" cy="5229988"/>
          </a:xfrm>
          <a:prstGeom prst="rect">
            <a:avLst/>
          </a:prstGeom>
          <a:effectLst>
            <a:outerShdw blurRad="50800" dist="50800" dir="5400000" algn="ctr" rotWithShape="0">
              <a:srgbClr val="000000">
                <a:alpha val="99000"/>
              </a:srgbClr>
            </a:outerShdw>
          </a:effectLst>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65539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3">
            <a:extLst>
              <a:ext uri="{FF2B5EF4-FFF2-40B4-BE49-F238E27FC236}">
                <a16:creationId xmlns:a16="http://schemas.microsoft.com/office/drawing/2014/main" id="{1C29B3E3-8DB2-7A68-DF36-A0EFB96235B0}"/>
              </a:ext>
            </a:extLst>
          </p:cNvPr>
          <p:cNvSpPr txBox="1"/>
          <p:nvPr/>
        </p:nvSpPr>
        <p:spPr>
          <a:xfrm>
            <a:off x="5930858" y="0"/>
            <a:ext cx="4840010" cy="180730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110004020202020204"/>
                <a:ea typeface="+mn-ea"/>
                <a:cs typeface="+mn-cs"/>
              </a:rPr>
              <a:t>Connelly v. United States</a:t>
            </a:r>
          </a:p>
        </p:txBody>
      </p:sp>
      <p:pic>
        <p:nvPicPr>
          <p:cNvPr id="20" name="Picture 19" descr="Stone pillars">
            <a:extLst>
              <a:ext uri="{FF2B5EF4-FFF2-40B4-BE49-F238E27FC236}">
                <a16:creationId xmlns:a16="http://schemas.microsoft.com/office/drawing/2014/main" id="{9F20D9C9-0D76-52A7-6414-8D58DFC59531}"/>
              </a:ext>
            </a:extLst>
          </p:cNvPr>
          <p:cNvPicPr>
            <a:picLocks noChangeAspect="1"/>
          </p:cNvPicPr>
          <p:nvPr/>
        </p:nvPicPr>
        <p:blipFill>
          <a:blip r:embed="rId2"/>
          <a:srcRect l="2167" r="39638" b="1"/>
          <a:stretch/>
        </p:blipFill>
        <p:spPr>
          <a:xfrm>
            <a:off x="21" y="10"/>
            <a:ext cx="547495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6094476" y="1507167"/>
            <a:ext cx="5819182" cy="3843666"/>
          </a:xfrm>
        </p:spPr>
        <p:txBody>
          <a:bodyPr vert="horz" lIns="91440" tIns="45720" rIns="91440" bIns="45720" rtlCol="0">
            <a:noAutofit/>
          </a:bodyPr>
          <a:lstStyle/>
          <a:p>
            <a:pPr marL="0">
              <a:lnSpc>
                <a:spcPct val="100000"/>
              </a:lnSpc>
              <a:spcBef>
                <a:spcPts val="600"/>
              </a:spcBef>
              <a:spcAft>
                <a:spcPts val="600"/>
              </a:spcAft>
            </a:pPr>
            <a:r>
              <a:rPr lang="en-US" sz="2400" b="0" i="0" dirty="0">
                <a:effectLst/>
              </a:rPr>
              <a:t>The case made it all the way to the Supreme Court. </a:t>
            </a:r>
          </a:p>
          <a:p>
            <a:pPr marL="0">
              <a:lnSpc>
                <a:spcPct val="100000"/>
              </a:lnSpc>
              <a:spcBef>
                <a:spcPts val="600"/>
              </a:spcBef>
              <a:spcAft>
                <a:spcPts val="600"/>
              </a:spcAft>
            </a:pPr>
            <a:r>
              <a:rPr lang="en-US" sz="2400" b="0" i="0" dirty="0">
                <a:effectLst/>
              </a:rPr>
              <a:t>The dispute focused on the inclusion of the life insurance proceeds as part of the company’s total fair market value for purposes of the estate tax. </a:t>
            </a:r>
          </a:p>
          <a:p>
            <a:pPr marL="0">
              <a:lnSpc>
                <a:spcPct val="100000"/>
              </a:lnSpc>
              <a:spcBef>
                <a:spcPts val="600"/>
              </a:spcBef>
              <a:spcAft>
                <a:spcPts val="600"/>
              </a:spcAft>
            </a:pPr>
            <a:r>
              <a:rPr lang="en-US" sz="2400" b="0" i="0" dirty="0">
                <a:effectLst/>
              </a:rPr>
              <a:t>The Supreme Court sided with the IRS in a unanimous decision, holding that life insurance proceeds that will be used to redeem a decedent’s shares must be counted when calculating the value of those shares for estate tax purposes. </a:t>
            </a:r>
          </a:p>
        </p:txBody>
      </p:sp>
    </p:spTree>
    <p:extLst>
      <p:ext uri="{BB962C8B-B14F-4D97-AF65-F5344CB8AC3E}">
        <p14:creationId xmlns:p14="http://schemas.microsoft.com/office/powerpoint/2010/main" val="320437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1101090" y="2114550"/>
            <a:ext cx="10515600" cy="5719763"/>
          </a:xfrm>
        </p:spPr>
        <p:txBody>
          <a:bodyPr>
            <a:normAutofit/>
          </a:bodyPr>
          <a:lstStyle/>
          <a:p>
            <a:pPr marL="0" indent="0">
              <a:buNone/>
            </a:pPr>
            <a:r>
              <a:rPr lang="en-US" sz="3200" b="0" i="0" dirty="0">
                <a:solidFill>
                  <a:schemeClr val="bg1"/>
                </a:solidFill>
                <a:effectLst/>
                <a:latin typeface="Aptos" panose="020B0004020202020204" pitchFamily="34" charset="0"/>
              </a:rPr>
              <a:t>The court emphasized that the point of the estate tax is to assess the value of Michael’s shares at the time he died—even if the value would be drastically different a day later, once the life insurance proceeds were paid out.</a:t>
            </a:r>
            <a:endParaRPr lang="en-US" sz="3200"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6E36A888-D8DA-5503-A35A-05737C697A3B}"/>
              </a:ext>
            </a:extLst>
          </p:cNvPr>
          <p:cNvSpPr txBox="1"/>
          <p:nvPr/>
        </p:nvSpPr>
        <p:spPr>
          <a:xfrm>
            <a:off x="1101090" y="821174"/>
            <a:ext cx="60979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Connelly v. United States</a:t>
            </a:r>
          </a:p>
        </p:txBody>
      </p:sp>
      <p:cxnSp>
        <p:nvCxnSpPr>
          <p:cNvPr id="8" name="Straight Connector 7">
            <a:extLst>
              <a:ext uri="{FF2B5EF4-FFF2-40B4-BE49-F238E27FC236}">
                <a16:creationId xmlns:a16="http://schemas.microsoft.com/office/drawing/2014/main" id="{866E80F8-0C55-5ABD-C442-7FD22CB10AF1}"/>
              </a:ext>
            </a:extLst>
          </p:cNvPr>
          <p:cNvCxnSpPr/>
          <p:nvPr/>
        </p:nvCxnSpPr>
        <p:spPr>
          <a:xfrm>
            <a:off x="1234440" y="1725930"/>
            <a:ext cx="584073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6349B33-0FEC-7DCB-643B-E40EDB89FC38}"/>
              </a:ext>
            </a:extLst>
          </p:cNvPr>
          <p:cNvPicPr>
            <a:picLocks noChangeAspect="1"/>
          </p:cNvPicPr>
          <p:nvPr/>
        </p:nvPicPr>
        <p:blipFill>
          <a:blip r:embed="rId2"/>
          <a:stretch>
            <a:fillRect/>
          </a:stretch>
        </p:blipFill>
        <p:spPr>
          <a:xfrm>
            <a:off x="1036320" y="4465201"/>
            <a:ext cx="5855970" cy="1729859"/>
          </a:xfrm>
          <a:prstGeom prst="rect">
            <a:avLst/>
          </a:prstGeom>
        </p:spPr>
      </p:pic>
    </p:spTree>
    <p:extLst>
      <p:ext uri="{BB962C8B-B14F-4D97-AF65-F5344CB8AC3E}">
        <p14:creationId xmlns:p14="http://schemas.microsoft.com/office/powerpoint/2010/main" val="200460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C29B3E3-8DB2-7A68-DF36-A0EFB96235B0}"/>
              </a:ext>
            </a:extLst>
          </p:cNvPr>
          <p:cNvSpPr txBox="1"/>
          <p:nvPr/>
        </p:nvSpPr>
        <p:spPr>
          <a:xfrm>
            <a:off x="6365816" y="691382"/>
            <a:ext cx="4597747" cy="6977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Display" panose="02110004020202020204"/>
                <a:ea typeface="+mn-ea"/>
                <a:cs typeface="+mn-cs"/>
              </a:rPr>
              <a:t>Connelly v. United States</a:t>
            </a:r>
          </a:p>
        </p:txBody>
      </p:sp>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533792" y="407496"/>
            <a:ext cx="5562208" cy="3447832"/>
          </a:xfrm>
        </p:spPr>
        <p:txBody>
          <a:bodyPr vert="horz" lIns="91440" tIns="45720" rIns="91440" bIns="45720" rtlCol="0" anchor="t">
            <a:noAutofit/>
          </a:bodyPr>
          <a:lstStyle/>
          <a:p>
            <a:pPr marL="0">
              <a:lnSpc>
                <a:spcPct val="100000"/>
              </a:lnSpc>
            </a:pPr>
            <a:r>
              <a:rPr lang="en-US" sz="2400" b="0" i="0" dirty="0">
                <a:effectLst/>
              </a:rPr>
              <a:t>A better understanding of the consequences of their buy-sell agreement may have prevented years of litigation for the Connelly family. </a:t>
            </a:r>
          </a:p>
          <a:p>
            <a:pPr marL="0">
              <a:lnSpc>
                <a:spcPct val="100000"/>
              </a:lnSpc>
            </a:pPr>
            <a:r>
              <a:rPr lang="en-US" sz="2400" b="0" i="0" dirty="0">
                <a:effectLst/>
              </a:rPr>
              <a:t>There were alternate options available. </a:t>
            </a:r>
          </a:p>
          <a:p>
            <a:pPr marL="0">
              <a:lnSpc>
                <a:spcPct val="100000"/>
              </a:lnSpc>
            </a:pPr>
            <a:r>
              <a:rPr lang="en-US" sz="2400" b="0" i="0" dirty="0">
                <a:effectLst/>
              </a:rPr>
              <a:t>The brothers could have purchased life insurance policies on each other, rather than having the company take out the life insurance. </a:t>
            </a:r>
          </a:p>
          <a:p>
            <a:pPr marL="0">
              <a:lnSpc>
                <a:spcPct val="100000"/>
              </a:lnSpc>
            </a:pPr>
            <a:r>
              <a:rPr lang="en-US" sz="2400" b="0" i="0" dirty="0">
                <a:effectLst/>
              </a:rPr>
              <a:t>This structure, known as a cross-purchase agreement, would have placed the life insurance proceeds outside the company’s assets, potentially reducing the estate tax burden. </a:t>
            </a:r>
          </a:p>
        </p:txBody>
      </p:sp>
      <p:pic>
        <p:nvPicPr>
          <p:cNvPr id="4" name="Picture 3">
            <a:extLst>
              <a:ext uri="{FF2B5EF4-FFF2-40B4-BE49-F238E27FC236}">
                <a16:creationId xmlns:a16="http://schemas.microsoft.com/office/drawing/2014/main" id="{29F70EF1-F5B2-2241-AA8C-8FADA6238931}"/>
              </a:ext>
            </a:extLst>
          </p:cNvPr>
          <p:cNvPicPr>
            <a:picLocks noChangeAspect="1"/>
          </p:cNvPicPr>
          <p:nvPr/>
        </p:nvPicPr>
        <p:blipFill>
          <a:blip r:embed="rId2"/>
          <a:stretch>
            <a:fillRect/>
          </a:stretch>
        </p:blipFill>
        <p:spPr>
          <a:xfrm>
            <a:off x="6365816" y="1833393"/>
            <a:ext cx="5319062" cy="3463130"/>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22545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5650" y="1600202"/>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365" y="914400"/>
            <a:ext cx="4572000" cy="1554480"/>
          </a:xfrm>
          <a:prstGeom prst="rect">
            <a:avLst/>
          </a:prstGeom>
          <a:noFill/>
          <a:ln w="31750">
            <a:noFill/>
          </a:ln>
        </p:spPr>
        <p:txBody>
          <a:bodyPr lIns="205740" tIns="137160" rIns="205740">
            <a:noAutofit/>
          </a:bodyPr>
          <a:lstStyle/>
          <a:p>
            <a:pPr marL="457200" marR="0" lvl="0" indent="-457200" algn="l"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MARTIN J. PEZZNER, BS, JD, CPA</a:t>
            </a:r>
            <a:br>
              <a:rPr kumimoji="0" lang="en-US" sz="2400" b="1" i="0" u="none" strike="noStrike" kern="1200" cap="none" spc="0" normalizeH="0" baseline="0" noProof="0" dirty="0">
                <a:ln>
                  <a:noFill/>
                </a:ln>
                <a:solidFill>
                  <a:srgbClr val="000000">
                    <a:lumMod val="75000"/>
                  </a:srgbClr>
                </a:solidFill>
                <a:effectLst>
                  <a:outerShdw blurRad="38100" dist="38100" dir="2700000" algn="tl">
                    <a:srgbClr val="000000">
                      <a:alpha val="43137"/>
                    </a:srgbClr>
                  </a:outerShdw>
                </a:effectLst>
                <a:uLnTx/>
                <a:uFillTx/>
                <a:latin typeface="Calibri"/>
                <a:ea typeface="Tahoma" pitchFamily="34" charset="0"/>
                <a:cs typeface="Calibri" pitchFamily="34" charset="0"/>
              </a:rPr>
            </a:b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C00000"/>
                </a:solidFill>
                <a:effectLst/>
                <a:uLnTx/>
                <a:uFillTx/>
                <a:latin typeface="Calibri"/>
                <a:ea typeface="Tahoma" pitchFamily="34" charset="0"/>
                <a:cs typeface="Calibri" pitchFamily="34" charset="0"/>
              </a:rPr>
            </a:b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0510" y="1990139"/>
            <a:ext cx="6910534" cy="9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0" fontAlgn="base" latinLnBrk="0" hangingPunct="0">
              <a:lnSpc>
                <a:spcPct val="100000"/>
              </a:lnSpc>
              <a:spcBef>
                <a:spcPts val="1200"/>
              </a:spcBef>
              <a:spcAft>
                <a:spcPct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610.565.1708 ext. 112</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He is a member of the Philadelphia Bar Association and the Probate and Trust Law Section of the Philadelphia Bar. He also maintains his CPA license.</a:t>
            </a:r>
            <a:r>
              <a:rPr kumimoji="0" lang="en-US" alt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4000" y="749437"/>
            <a:ext cx="9144000" cy="8754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50" normalizeH="0" baseline="0" noProof="0" dirty="0">
              <a:ln w="0"/>
              <a:solidFill>
                <a:srgbClr val="C00000"/>
              </a:solidFill>
              <a:effectLst>
                <a:innerShdw blurRad="63500" dist="50800" dir="13500000">
                  <a:srgbClr val="000000">
                    <a:alpha val="50000"/>
                  </a:srgbClr>
                </a:innerShdw>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1005840" y="1097279"/>
            <a:ext cx="2743200" cy="420624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EC0A7-D59B-C391-7A43-A05B11D172ED}"/>
              </a:ext>
            </a:extLst>
          </p:cNvPr>
          <p:cNvSpPr>
            <a:spLocks noGrp="1"/>
          </p:cNvSpPr>
          <p:nvPr>
            <p:ph idx="1"/>
          </p:nvPr>
        </p:nvSpPr>
        <p:spPr>
          <a:xfrm>
            <a:off x="838200" y="1520190"/>
            <a:ext cx="7037070" cy="5719763"/>
          </a:xfrm>
        </p:spPr>
        <p:txBody>
          <a:bodyPr>
            <a:normAutofit/>
          </a:bodyPr>
          <a:lstStyle/>
          <a:p>
            <a:pPr marL="0" indent="0" algn="l">
              <a:lnSpc>
                <a:spcPct val="100000"/>
              </a:lnSpc>
              <a:buNone/>
            </a:pPr>
            <a:r>
              <a:rPr lang="en-US" b="0" i="0" dirty="0">
                <a:solidFill>
                  <a:schemeClr val="bg1"/>
                </a:solidFill>
                <a:effectLst/>
              </a:rPr>
              <a:t>Connelly affects any company—including corporations, LLCs, and partnerships—with a buy-sell agreement funded by life insurance. </a:t>
            </a:r>
          </a:p>
          <a:p>
            <a:pPr marL="0" indent="0" algn="l">
              <a:lnSpc>
                <a:spcPct val="100000"/>
              </a:lnSpc>
              <a:buNone/>
            </a:pPr>
            <a:r>
              <a:rPr lang="en-US" b="0" i="0" dirty="0">
                <a:solidFill>
                  <a:schemeClr val="bg1"/>
                </a:solidFill>
                <a:effectLst/>
              </a:rPr>
              <a:t>Companies utilizing buy-sell agreements funded by life insurance should promptly review these agreements to ensure the best possible arrangement is in place to accomplish their owners’ goals and minimize tax liability</a:t>
            </a:r>
          </a:p>
        </p:txBody>
      </p:sp>
      <p:sp>
        <p:nvSpPr>
          <p:cNvPr id="2" name="TextBox 3">
            <a:extLst>
              <a:ext uri="{FF2B5EF4-FFF2-40B4-BE49-F238E27FC236}">
                <a16:creationId xmlns:a16="http://schemas.microsoft.com/office/drawing/2014/main" id="{1C29B3E3-8DB2-7A68-DF36-A0EFB96235B0}"/>
              </a:ext>
            </a:extLst>
          </p:cNvPr>
          <p:cNvSpPr txBox="1"/>
          <p:nvPr/>
        </p:nvSpPr>
        <p:spPr>
          <a:xfrm>
            <a:off x="838200" y="625524"/>
            <a:ext cx="609790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Connelly v. United States</a:t>
            </a:r>
          </a:p>
        </p:txBody>
      </p:sp>
      <p:pic>
        <p:nvPicPr>
          <p:cNvPr id="4" name="Picture 3">
            <a:extLst>
              <a:ext uri="{FF2B5EF4-FFF2-40B4-BE49-F238E27FC236}">
                <a16:creationId xmlns:a16="http://schemas.microsoft.com/office/drawing/2014/main" id="{F73B4ED7-BF70-C073-971E-A2C183B0C9D4}"/>
              </a:ext>
            </a:extLst>
          </p:cNvPr>
          <p:cNvPicPr>
            <a:picLocks noChangeAspect="1"/>
          </p:cNvPicPr>
          <p:nvPr/>
        </p:nvPicPr>
        <p:blipFill>
          <a:blip r:embed="rId2"/>
          <a:stretch>
            <a:fillRect/>
          </a:stretch>
        </p:blipFill>
        <p:spPr>
          <a:xfrm>
            <a:off x="8281035" y="948688"/>
            <a:ext cx="3072765" cy="5097781"/>
          </a:xfrm>
          <a:prstGeom prst="rect">
            <a:avLst/>
          </a:prstGeom>
        </p:spPr>
      </p:pic>
    </p:spTree>
    <p:extLst>
      <p:ext uri="{BB962C8B-B14F-4D97-AF65-F5344CB8AC3E}">
        <p14:creationId xmlns:p14="http://schemas.microsoft.com/office/powerpoint/2010/main" val="408394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40DA-A2D4-6EA2-25B1-5F9C571D5E29}"/>
              </a:ext>
            </a:extLst>
          </p:cNvPr>
          <p:cNvSpPr>
            <a:spLocks noGrp="1"/>
          </p:cNvSpPr>
          <p:nvPr>
            <p:ph type="ctrTitle"/>
          </p:nvPr>
        </p:nvSpPr>
        <p:spPr>
          <a:xfrm>
            <a:off x="1076960" y="1173163"/>
            <a:ext cx="10038080" cy="2387600"/>
          </a:xfrm>
        </p:spPr>
        <p:txBody>
          <a:bodyPr>
            <a:normAutofit/>
          </a:bodyPr>
          <a:lstStyle/>
          <a:p>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FTC Ruling in re: </a:t>
            </a:r>
            <a:b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br>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Non-Competition Agreements  </a:t>
            </a:r>
          </a:p>
        </p:txBody>
      </p:sp>
    </p:spTree>
    <p:extLst>
      <p:ext uri="{BB962C8B-B14F-4D97-AF65-F5344CB8AC3E}">
        <p14:creationId xmlns:p14="http://schemas.microsoft.com/office/powerpoint/2010/main" val="23286419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5596501" y="489508"/>
            <a:ext cx="5754896" cy="1667569"/>
          </a:xfrm>
        </p:spPr>
        <p:txBody>
          <a:bodyPr anchor="b">
            <a:normAutofit/>
          </a:bodyPr>
          <a:lstStyle/>
          <a:p>
            <a:r>
              <a:rPr lang="en-US" sz="4000"/>
              <a:t>Basic Application of the Rule</a:t>
            </a:r>
          </a:p>
        </p:txBody>
      </p:sp>
      <p:pic>
        <p:nvPicPr>
          <p:cNvPr id="4" name="Picture 3">
            <a:extLst>
              <a:ext uri="{FF2B5EF4-FFF2-40B4-BE49-F238E27FC236}">
                <a16:creationId xmlns:a16="http://schemas.microsoft.com/office/drawing/2014/main" id="{8DEF9EE0-925C-FAF7-17A9-44DE699686DE}"/>
              </a:ext>
            </a:extLst>
          </p:cNvPr>
          <p:cNvPicPr>
            <a:picLocks noChangeAspect="1"/>
          </p:cNvPicPr>
          <p:nvPr/>
        </p:nvPicPr>
        <p:blipFill>
          <a:blip r:embed="rId2"/>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5680954" y="2297430"/>
            <a:ext cx="6069086" cy="2597268"/>
          </a:xfrm>
        </p:spPr>
        <p:txBody>
          <a:bodyPr anchor="t">
            <a:noAutofit/>
          </a:bodyPr>
          <a:lstStyle/>
          <a:p>
            <a:pPr marL="0" indent="0">
              <a:lnSpc>
                <a:spcPct val="120000"/>
              </a:lnSpc>
              <a:buNone/>
            </a:pPr>
            <a:r>
              <a:rPr lang="en-US" sz="2400" dirty="0"/>
              <a:t>On April 23, 2024, the FTC announced its Final Non-Compete Clause Rule (the “Rule”) which bans certain non-compete clauses between employers and their workers. </a:t>
            </a:r>
          </a:p>
          <a:p>
            <a:pPr marL="0" indent="0">
              <a:lnSpc>
                <a:spcPct val="120000"/>
              </a:lnSpc>
              <a:buNone/>
            </a:pPr>
            <a:r>
              <a:rPr lang="en-US" sz="2400" dirty="0"/>
              <a:t>This currently proposed Rule is broad because it bans almost all forms of covenants not to compete between employers and employees. </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2775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1136397" y="502020"/>
            <a:ext cx="5323715" cy="1642970"/>
          </a:xfrm>
        </p:spPr>
        <p:txBody>
          <a:bodyPr anchor="b">
            <a:normAutofit/>
          </a:bodyPr>
          <a:lstStyle/>
          <a:p>
            <a:r>
              <a:rPr lang="en-US" sz="4000"/>
              <a:t>Basic Application of the Rule</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1144923" y="2245874"/>
            <a:ext cx="5734342" cy="3535083"/>
          </a:xfrm>
        </p:spPr>
        <p:txBody>
          <a:bodyPr anchor="t">
            <a:noAutofit/>
          </a:bodyPr>
          <a:lstStyle/>
          <a:p>
            <a:pPr marL="0" indent="0">
              <a:lnSpc>
                <a:spcPct val="100000"/>
              </a:lnSpc>
              <a:spcAft>
                <a:spcPts val="600"/>
              </a:spcAft>
              <a:buNone/>
            </a:pPr>
            <a:r>
              <a:rPr lang="en-US" sz="2600" dirty="0"/>
              <a:t>In addition, even though the Rule does not explicitly ban other types of covenants, such as non-disclosure agreements, customer non-solicitation agreements, or employee non-solicit agreements</a:t>
            </a:r>
          </a:p>
          <a:p>
            <a:pPr marL="0" indent="0">
              <a:lnSpc>
                <a:spcPct val="100000"/>
              </a:lnSpc>
              <a:spcAft>
                <a:spcPts val="600"/>
              </a:spcAft>
              <a:buNone/>
            </a:pPr>
            <a:r>
              <a:rPr lang="en-US" sz="2600" dirty="0"/>
              <a:t>However,  the Rule will clearly ban such other types of agreements if they have the same operative effect as covenants not to compete. </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17871546-795C-3CA5-30CB-4EC30F9EBB46}"/>
              </a:ext>
            </a:extLst>
          </p:cNvPr>
          <p:cNvPicPr>
            <a:picLocks noChangeAspect="1"/>
          </p:cNvPicPr>
          <p:nvPr/>
        </p:nvPicPr>
        <p:blipFill>
          <a:blip r:embed="rId2"/>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427936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7407D37-089E-307B-F70D-A506F4A6B8BF}"/>
              </a:ext>
            </a:extLst>
          </p:cNvPr>
          <p:cNvSpPr>
            <a:spLocks noGrp="1"/>
          </p:cNvSpPr>
          <p:nvPr>
            <p:ph type="title"/>
          </p:nvPr>
        </p:nvSpPr>
        <p:spPr>
          <a:xfrm>
            <a:off x="572493" y="238539"/>
            <a:ext cx="11018520" cy="1434415"/>
          </a:xfrm>
        </p:spPr>
        <p:txBody>
          <a:bodyPr anchor="b">
            <a:normAutofit/>
          </a:bodyPr>
          <a:lstStyle/>
          <a:p>
            <a:r>
              <a:rPr lang="en-US" sz="5400"/>
              <a:t>Ryan LLC v. FTC </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ontent Placeholder 4">
            <a:extLst>
              <a:ext uri="{FF2B5EF4-FFF2-40B4-BE49-F238E27FC236}">
                <a16:creationId xmlns:a16="http://schemas.microsoft.com/office/drawing/2014/main" id="{CD8FF186-4CC4-A2F4-237C-A2D8873104E2}"/>
              </a:ext>
            </a:extLst>
          </p:cNvPr>
          <p:cNvSpPr>
            <a:spLocks noGrp="1"/>
          </p:cNvSpPr>
          <p:nvPr>
            <p:ph idx="1"/>
          </p:nvPr>
        </p:nvSpPr>
        <p:spPr>
          <a:xfrm>
            <a:off x="572493" y="2071316"/>
            <a:ext cx="6713552" cy="4119172"/>
          </a:xfrm>
        </p:spPr>
        <p:txBody>
          <a:bodyPr anchor="t">
            <a:noAutofit/>
          </a:bodyPr>
          <a:lstStyle/>
          <a:p>
            <a:pPr marL="0" indent="0">
              <a:lnSpc>
                <a:spcPct val="100000"/>
              </a:lnSpc>
              <a:buNone/>
            </a:pPr>
            <a:r>
              <a:rPr lang="en-US" sz="2200" dirty="0"/>
              <a:t>Just over two weeks before the FTC’s rule banning post-employment non-competition covenants (“the Rule”) was slated to take effect on September 4, a court set aside the Rule and blocked the FTC from enforcing it against any employer anywhere in the country. </a:t>
            </a:r>
          </a:p>
          <a:p>
            <a:pPr marL="0" indent="0">
              <a:lnSpc>
                <a:spcPct val="100000"/>
              </a:lnSpc>
              <a:buNone/>
            </a:pPr>
            <a:r>
              <a:rPr lang="en-US" sz="2200" dirty="0"/>
              <a:t>In Ryan LLC v. FTC, a district court in the Northern District of Texas granted plaintiff’s motion for summary judgment, holding that the FTC exceeded its statutory authority in promulgating the Rule and that the Rule is arbitrary and capricious under the Administrative Procedure Act.</a:t>
            </a:r>
          </a:p>
        </p:txBody>
      </p:sp>
      <p:pic>
        <p:nvPicPr>
          <p:cNvPr id="6" name="Picture 5" descr="A wooden figures next to a gavel&#10;&#10;Description automatically generated">
            <a:extLst>
              <a:ext uri="{FF2B5EF4-FFF2-40B4-BE49-F238E27FC236}">
                <a16:creationId xmlns:a16="http://schemas.microsoft.com/office/drawing/2014/main" id="{370D0515-CE37-C4B7-980A-C19F23E1A26E}"/>
              </a:ext>
            </a:extLst>
          </p:cNvPr>
          <p:cNvPicPr>
            <a:picLocks noChangeAspect="1"/>
          </p:cNvPicPr>
          <p:nvPr/>
        </p:nvPicPr>
        <p:blipFill>
          <a:blip r:embed="rId2"/>
          <a:srcRect l="9762" r="26449" b="-1"/>
          <a:stretch/>
        </p:blipFill>
        <p:spPr>
          <a:xfrm>
            <a:off x="7675658" y="2093976"/>
            <a:ext cx="3941064" cy="4096512"/>
          </a:xfrm>
          <a:prstGeom prst="rect">
            <a:avLst/>
          </a:prstGeom>
        </p:spPr>
      </p:pic>
    </p:spTree>
    <p:extLst>
      <p:ext uri="{BB962C8B-B14F-4D97-AF65-F5344CB8AC3E}">
        <p14:creationId xmlns:p14="http://schemas.microsoft.com/office/powerpoint/2010/main" val="4185346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7407D37-089E-307B-F70D-A506F4A6B8BF}"/>
              </a:ext>
            </a:extLst>
          </p:cNvPr>
          <p:cNvSpPr>
            <a:spLocks noGrp="1"/>
          </p:cNvSpPr>
          <p:nvPr>
            <p:ph type="title"/>
          </p:nvPr>
        </p:nvSpPr>
        <p:spPr>
          <a:xfrm>
            <a:off x="820988" y="1098139"/>
            <a:ext cx="6155988" cy="1182927"/>
          </a:xfrm>
        </p:spPr>
        <p:txBody>
          <a:bodyPr anchor="b">
            <a:normAutofit/>
          </a:bodyPr>
          <a:lstStyle/>
          <a:p>
            <a:r>
              <a:rPr lang="en-US" sz="5600" dirty="0"/>
              <a:t>Ryan LLC v. FTC </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8FF186-4CC4-A2F4-237C-A2D8873104E2}"/>
              </a:ext>
            </a:extLst>
          </p:cNvPr>
          <p:cNvSpPr>
            <a:spLocks noGrp="1"/>
          </p:cNvSpPr>
          <p:nvPr>
            <p:ph idx="1"/>
          </p:nvPr>
        </p:nvSpPr>
        <p:spPr>
          <a:xfrm>
            <a:off x="945290" y="2572734"/>
            <a:ext cx="6678253" cy="3344459"/>
          </a:xfrm>
        </p:spPr>
        <p:txBody>
          <a:bodyPr anchor="t">
            <a:noAutofit/>
          </a:bodyPr>
          <a:lstStyle/>
          <a:p>
            <a:pPr marL="0" indent="0">
              <a:lnSpc>
                <a:spcPct val="100000"/>
              </a:lnSpc>
              <a:buNone/>
            </a:pPr>
            <a:r>
              <a:rPr lang="en-US" dirty="0">
                <a:solidFill>
                  <a:schemeClr val="tx1">
                    <a:alpha val="80000"/>
                  </a:schemeClr>
                </a:solidFill>
              </a:rPr>
              <a:t>The Ryan decision is a major setback for the FTC and its efforts to ban the use of non-competes on a wholesale basis. </a:t>
            </a:r>
          </a:p>
          <a:p>
            <a:pPr marL="0" indent="0">
              <a:lnSpc>
                <a:spcPct val="100000"/>
              </a:lnSpc>
              <a:buNone/>
            </a:pPr>
            <a:r>
              <a:rPr lang="en-US" dirty="0">
                <a:solidFill>
                  <a:schemeClr val="tx1">
                    <a:alpha val="80000"/>
                  </a:schemeClr>
                </a:solidFill>
              </a:rPr>
              <a:t>The decision may not be the end of the road for the Rule, however, as FTC spokesperson Victoria Graham indicated that the agency is “seriously considering a potential appeal.”</a:t>
            </a:r>
          </a:p>
        </p:txBody>
      </p:sp>
      <p:pic>
        <p:nvPicPr>
          <p:cNvPr id="3" name="Picture 2">
            <a:extLst>
              <a:ext uri="{FF2B5EF4-FFF2-40B4-BE49-F238E27FC236}">
                <a16:creationId xmlns:a16="http://schemas.microsoft.com/office/drawing/2014/main" id="{D2AD9A34-30D5-174B-7E56-FAC2987ACACE}"/>
              </a:ext>
            </a:extLst>
          </p:cNvPr>
          <p:cNvPicPr>
            <a:picLocks noChangeAspect="1"/>
          </p:cNvPicPr>
          <p:nvPr/>
        </p:nvPicPr>
        <p:blipFill>
          <a:blip r:embed="rId2"/>
          <a:stretch>
            <a:fillRect/>
          </a:stretch>
        </p:blipFill>
        <p:spPr>
          <a:xfrm>
            <a:off x="8282763" y="2668428"/>
            <a:ext cx="3045237" cy="2913666"/>
          </a:xfrm>
          <a:prstGeom prst="rect">
            <a:avLst/>
          </a:prstGeom>
          <a:effectLst>
            <a:outerShdw blurRad="50800" dist="50800" dir="5400000" algn="ctr" rotWithShape="0">
              <a:srgbClr val="000000">
                <a:alpha val="99000"/>
              </a:srgbClr>
            </a:outerShdw>
          </a:effectLst>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11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630936" y="640823"/>
            <a:ext cx="3419856" cy="5583148"/>
          </a:xfrm>
        </p:spPr>
        <p:txBody>
          <a:bodyPr anchor="ctr">
            <a:normAutofit/>
          </a:bodyPr>
          <a:lstStyle/>
          <a:p>
            <a:r>
              <a:rPr lang="en-US" sz="5400"/>
              <a:t>Basic Application of the Rule</a:t>
            </a:r>
          </a:p>
        </p:txBody>
      </p:sp>
      <p:sp>
        <p:nvSpPr>
          <p:cNvPr id="1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598BF519-5FC2-D344-A67F-C75DAE422DD2}"/>
              </a:ext>
            </a:extLst>
          </p:cNvPr>
          <p:cNvPicPr>
            <a:picLocks noChangeAspect="1"/>
          </p:cNvPicPr>
          <p:nvPr/>
        </p:nvPicPr>
        <p:blipFill>
          <a:blip r:embed="rId2"/>
          <a:stretch>
            <a:fillRect/>
          </a:stretch>
        </p:blipFill>
        <p:spPr>
          <a:xfrm>
            <a:off x="4654296" y="657271"/>
            <a:ext cx="6894576" cy="2120219"/>
          </a:xfrm>
          <a:prstGeom prst="rect">
            <a:avLst/>
          </a:prstGeom>
          <a:effectLst>
            <a:outerShdw blurRad="50800" dist="50800" dir="5400000" algn="ctr" rotWithShape="0">
              <a:srgbClr val="000000">
                <a:alpha val="99000"/>
              </a:srgbClr>
            </a:outerShdw>
          </a:effectLst>
        </p:spPr>
      </p:pic>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4654296" y="2777490"/>
            <a:ext cx="6894576" cy="1428487"/>
          </a:xfrm>
        </p:spPr>
        <p:txBody>
          <a:bodyPr anchor="t">
            <a:noAutofit/>
          </a:bodyPr>
          <a:lstStyle/>
          <a:p>
            <a:pPr marL="0" indent="0">
              <a:buNone/>
            </a:pPr>
            <a:r>
              <a:rPr lang="en-US" sz="1200" dirty="0"/>
              <a:t> </a:t>
            </a:r>
          </a:p>
          <a:p>
            <a:pPr marL="0" indent="0">
              <a:buNone/>
            </a:pPr>
            <a:r>
              <a:rPr lang="en-US" dirty="0"/>
              <a:t>The FTC would look at whether the agreement effectively prevents an employee from seeking or accepting other work or starting a business after their employment ends.  </a:t>
            </a:r>
          </a:p>
          <a:p>
            <a:pPr marL="0" indent="0">
              <a:buNone/>
            </a:pPr>
            <a:r>
              <a:rPr lang="en-US" dirty="0"/>
              <a:t>In this respect, the Ruling could be applicable to more than just noncompete agreements/provisions.</a:t>
            </a:r>
          </a:p>
        </p:txBody>
      </p:sp>
    </p:spTree>
    <p:extLst>
      <p:ext uri="{BB962C8B-B14F-4D97-AF65-F5344CB8AC3E}">
        <p14:creationId xmlns:p14="http://schemas.microsoft.com/office/powerpoint/2010/main" val="2306636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Retroactive Application – Except for Senior Employees</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6218787" y="737537"/>
            <a:ext cx="5310094" cy="5546047"/>
          </a:xfrm>
        </p:spPr>
        <p:txBody>
          <a:bodyPr anchor="ctr">
            <a:noAutofit/>
          </a:bodyPr>
          <a:lstStyle/>
          <a:p>
            <a:pPr marL="0" indent="0">
              <a:lnSpc>
                <a:spcPct val="100000"/>
              </a:lnSpc>
              <a:buNone/>
            </a:pPr>
            <a:r>
              <a:rPr lang="en-US" sz="2400" dirty="0"/>
              <a:t>In addition to its application past its effective date, the Rule is, to a large extent, retroactive. </a:t>
            </a:r>
          </a:p>
          <a:p>
            <a:pPr marL="0" indent="0">
              <a:lnSpc>
                <a:spcPct val="100000"/>
              </a:lnSpc>
              <a:buNone/>
            </a:pPr>
            <a:r>
              <a:rPr lang="en-US" sz="2400" dirty="0"/>
              <a:t>For almost all existing covenants not to compete, the Rule makes such provisions unenforceable. </a:t>
            </a:r>
          </a:p>
          <a:p>
            <a:pPr marL="0" indent="0">
              <a:lnSpc>
                <a:spcPct val="100000"/>
              </a:lnSpc>
              <a:buNone/>
            </a:pPr>
            <a:r>
              <a:rPr lang="en-US" sz="2400" dirty="0"/>
              <a:t>An exception to the retroactive nature of this Rule is noncompete agreements for “senior executives.” </a:t>
            </a:r>
          </a:p>
          <a:p>
            <a:pPr marL="0" indent="0">
              <a:lnSpc>
                <a:spcPct val="100000"/>
              </a:lnSpc>
              <a:buNone/>
            </a:pPr>
            <a:r>
              <a:rPr lang="en-US" sz="2400" dirty="0"/>
              <a:t>Under the Rule, a senior employee is someone earning more than $151,164, AND who is in a “policy-making position” that could affect the entire organization. </a:t>
            </a:r>
          </a:p>
        </p:txBody>
      </p:sp>
    </p:spTree>
    <p:extLst>
      <p:ext uri="{BB962C8B-B14F-4D97-AF65-F5344CB8AC3E}">
        <p14:creationId xmlns:p14="http://schemas.microsoft.com/office/powerpoint/2010/main" val="2704826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1137033" y="670559"/>
            <a:ext cx="4683321" cy="2148841"/>
          </a:xfrm>
        </p:spPr>
        <p:txBody>
          <a:bodyPr anchor="t">
            <a:normAutofit/>
          </a:bodyPr>
          <a:lstStyle/>
          <a:p>
            <a:r>
              <a:rPr lang="en-US" sz="4100"/>
              <a:t>Retroactive Application – Except for Senior Employees</a:t>
            </a:r>
          </a:p>
        </p:txBody>
      </p:sp>
      <p:pic>
        <p:nvPicPr>
          <p:cNvPr id="5" name="Picture 4">
            <a:extLst>
              <a:ext uri="{FF2B5EF4-FFF2-40B4-BE49-F238E27FC236}">
                <a16:creationId xmlns:a16="http://schemas.microsoft.com/office/drawing/2014/main" id="{D308AA65-07E9-A38B-5E1D-27CA49A1E115}"/>
              </a:ext>
            </a:extLst>
          </p:cNvPr>
          <p:cNvPicPr>
            <a:picLocks noChangeAspect="1"/>
          </p:cNvPicPr>
          <p:nvPr/>
        </p:nvPicPr>
        <p:blipFill>
          <a:blip r:embed="rId2"/>
          <a:srcRect l="10495" r="1" b="1"/>
          <a:stretch/>
        </p:blipFill>
        <p:spPr>
          <a:xfrm>
            <a:off x="0" y="3073001"/>
            <a:ext cx="6503669" cy="378500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6957387" y="1630679"/>
            <a:ext cx="5089146" cy="4328747"/>
          </a:xfrm>
          <a:solidFill>
            <a:schemeClr val="bg1">
              <a:lumMod val="95000"/>
            </a:schemeClr>
          </a:solidFill>
          <a:effectLst>
            <a:outerShdw blurRad="50800" dist="50800" dir="5400000" algn="ctr" rotWithShape="0">
              <a:srgbClr val="000000">
                <a:alpha val="99000"/>
              </a:srgbClr>
            </a:outerShdw>
          </a:effectLst>
        </p:spPr>
        <p:txBody>
          <a:bodyPr lIns="274320" tIns="274320" rIns="274320" bIns="274320" anchor="t">
            <a:normAutofit fontScale="92500"/>
          </a:bodyPr>
          <a:lstStyle/>
          <a:p>
            <a:pPr marL="0" indent="0">
              <a:lnSpc>
                <a:spcPct val="100000"/>
              </a:lnSpc>
              <a:buNone/>
            </a:pPr>
            <a:r>
              <a:rPr lang="en-US" sz="3200" dirty="0"/>
              <a:t>The FTC attempts to “isolate the workers who are least likely to have experienced exploitation and coercion and most likely to have bargained for meaningful compensation for their non-compete. </a:t>
            </a:r>
          </a:p>
        </p:txBody>
      </p:sp>
    </p:spTree>
    <p:extLst>
      <p:ext uri="{BB962C8B-B14F-4D97-AF65-F5344CB8AC3E}">
        <p14:creationId xmlns:p14="http://schemas.microsoft.com/office/powerpoint/2010/main" val="286420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p:txBody>
          <a:bodyPr/>
          <a:lstStyle/>
          <a:p>
            <a:r>
              <a:rPr lang="en-US" dirty="0"/>
              <a:t>Retroactive Application – Except for Senior Employees</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838200" y="1825625"/>
            <a:ext cx="6328410" cy="4351338"/>
          </a:xfrm>
        </p:spPr>
        <p:txBody>
          <a:bodyPr>
            <a:noAutofit/>
          </a:bodyPr>
          <a:lstStyle/>
          <a:p>
            <a:pPr marL="0" indent="0">
              <a:lnSpc>
                <a:spcPct val="100000"/>
              </a:lnSpc>
              <a:buNone/>
            </a:pPr>
            <a:r>
              <a:rPr lang="en-US" dirty="0"/>
              <a:t>Workers for whom exploitation and coercion concerns are likely most relevant and who are unlikely to have bargained for or received meaningful consideration for a non-compete—</a:t>
            </a:r>
          </a:p>
          <a:p>
            <a:pPr marL="0" indent="0">
              <a:lnSpc>
                <a:spcPct val="100000"/>
              </a:lnSpc>
              <a:buNone/>
            </a:pPr>
            <a:r>
              <a:rPr lang="en-US" dirty="0"/>
              <a:t>Specifically lower-earning workers, and relatively higher paid or highly skilled workers who lack policy-making authority in an organization—do not fall within this final definition.” </a:t>
            </a:r>
          </a:p>
        </p:txBody>
      </p:sp>
      <p:pic>
        <p:nvPicPr>
          <p:cNvPr id="4" name="Picture 3">
            <a:extLst>
              <a:ext uri="{FF2B5EF4-FFF2-40B4-BE49-F238E27FC236}">
                <a16:creationId xmlns:a16="http://schemas.microsoft.com/office/drawing/2014/main" id="{2E9BE4DC-6365-DE23-DBAF-4FC78231178D}"/>
              </a:ext>
            </a:extLst>
          </p:cNvPr>
          <p:cNvPicPr>
            <a:picLocks noChangeAspect="1"/>
          </p:cNvPicPr>
          <p:nvPr/>
        </p:nvPicPr>
        <p:blipFill>
          <a:blip r:embed="rId2"/>
          <a:stretch>
            <a:fillRect/>
          </a:stretch>
        </p:blipFill>
        <p:spPr>
          <a:xfrm>
            <a:off x="7877174" y="1825625"/>
            <a:ext cx="3476626" cy="4351338"/>
          </a:xfrm>
          <a:prstGeom prst="rect">
            <a:avLst/>
          </a:prstGeom>
        </p:spPr>
      </p:pic>
    </p:spTree>
    <p:extLst>
      <p:ext uri="{BB962C8B-B14F-4D97-AF65-F5344CB8AC3E}">
        <p14:creationId xmlns:p14="http://schemas.microsoft.com/office/powerpoint/2010/main" val="34290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01"/>
            <a:ext cx="323850" cy="83026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descr="gibperknobackground.png"/>
          <p:cNvPicPr>
            <a:picLocks noChangeAspect="1"/>
          </p:cNvPicPr>
          <p:nvPr/>
        </p:nvPicPr>
        <p:blipFill>
          <a:blip r:embed="rId2" cstate="print"/>
          <a:srcRect/>
          <a:stretch>
            <a:fillRect/>
          </a:stretch>
        </p:blipFill>
        <p:spPr bwMode="auto">
          <a:xfrm>
            <a:off x="4495800" y="1524001"/>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ill Sans MT" panose="020B0502020104020203" pitchFamily="34" charset="0"/>
                <a:ea typeface="+mn-ea"/>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Times New Roman" pitchFamily="18" charset="0"/>
              </a:rPr>
              <a:t> </a:t>
            </a:r>
            <a:r>
              <a:rPr kumimoji="0" lang="en-US" sz="2000" b="0" i="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t>is a multi-practice law firm with offices in Pennsylvania, New Jersey and Delaware.  Our firm has expanded from its founding in 2001, into a vibrant and growing law firm dedicated to serving an ever expanding and sophisticated client base.  </a:t>
            </a:r>
            <a:r>
              <a:rPr kumimoji="0" lang="en-US" sz="2000" b="0" i="1"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t>We represent clients in matters pertaining to:</a:t>
            </a:r>
            <a:br>
              <a:rPr kumimoji="0" lang="en-US" sz="2000" b="0" i="1"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p:txBody>
      </p:sp>
      <p:sp>
        <p:nvSpPr>
          <p:cNvPr id="21" name="Text Box 8"/>
          <p:cNvSpPr txBox="1">
            <a:spLocks noChangeArrowheads="1"/>
          </p:cNvSpPr>
          <p:nvPr/>
        </p:nvSpPr>
        <p:spPr bwMode="auto">
          <a:xfrm>
            <a:off x="3953647" y="4233569"/>
            <a:ext cx="5257800" cy="2200859"/>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Business Transactions</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Real Estate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Estate Planning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Estate Administration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Tax Problem Resolution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Emerging Businesses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sym typeface="Wingdings" pitchFamily="2" charset="2"/>
              </a:rPr>
              <a:t>C</a:t>
            </a: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ommercial Litigation</a:t>
            </a:r>
            <a:endParaRPr kumimoji="0" lang="en-US" sz="1800" b="0"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21081028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fade">
                                      <p:cBhvr>
                                        <p:cTn id="38" dur="500"/>
                                        <p:tgtEl>
                                          <p:spTgt spid="2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Effect transition="in" filter="fade">
                                      <p:cBhvr>
                                        <p:cTn id="43" dur="500"/>
                                        <p:tgtEl>
                                          <p:spTgt spid="2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6" end="6"/>
                                            </p:txEl>
                                          </p:spTgt>
                                        </p:tgtEl>
                                        <p:attrNameLst>
                                          <p:attrName>style.visibility</p:attrName>
                                        </p:attrNameLst>
                                      </p:cBhvr>
                                      <p:to>
                                        <p:strVal val="visible"/>
                                      </p:to>
                                    </p:set>
                                    <p:animEffect transition="in" filter="fade">
                                      <p:cBhvr>
                                        <p:cTn id="48"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838200" y="1336390"/>
            <a:ext cx="6155988" cy="1182927"/>
          </a:xfrm>
        </p:spPr>
        <p:txBody>
          <a:bodyPr anchor="b">
            <a:normAutofit/>
          </a:bodyPr>
          <a:lstStyle/>
          <a:p>
            <a:r>
              <a:rPr lang="en-US" sz="3900"/>
              <a:t>Retroactive Application – Except for Senior Employees</a:t>
            </a:r>
          </a:p>
        </p:txBody>
      </p:sp>
      <p:cxnSp>
        <p:nvCxnSpPr>
          <p:cNvPr id="18" name="Straight Connector 17">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803776" y="2829330"/>
            <a:ext cx="6190412" cy="3344459"/>
          </a:xfrm>
        </p:spPr>
        <p:txBody>
          <a:bodyPr anchor="t">
            <a:normAutofit/>
          </a:bodyPr>
          <a:lstStyle/>
          <a:p>
            <a:pPr marL="0" indent="0">
              <a:buNone/>
              <a:tabLst>
                <a:tab pos="8801100" algn="l"/>
              </a:tabLst>
            </a:pPr>
            <a:r>
              <a:rPr lang="en-US" sz="3200" dirty="0">
                <a:solidFill>
                  <a:schemeClr val="tx1">
                    <a:alpha val="80000"/>
                  </a:schemeClr>
                </a:solidFill>
              </a:rPr>
              <a:t>For example, many executives in the “C-suite” will likely be senior executives if they are making decisions that have a significant impact on the business, such as important policies that affect most or all of the business. </a:t>
            </a:r>
          </a:p>
        </p:txBody>
      </p:sp>
      <p:pic>
        <p:nvPicPr>
          <p:cNvPr id="4" name="Picture 3" descr="A group of people with different colored faces&#10;&#10;Description automatically generated">
            <a:extLst>
              <a:ext uri="{FF2B5EF4-FFF2-40B4-BE49-F238E27FC236}">
                <a16:creationId xmlns:a16="http://schemas.microsoft.com/office/drawing/2014/main" id="{AD90AF61-D5C6-1174-788C-9A1D7D0FBF75}"/>
              </a:ext>
            </a:extLst>
          </p:cNvPr>
          <p:cNvPicPr>
            <a:picLocks noChangeAspect="1"/>
          </p:cNvPicPr>
          <p:nvPr/>
        </p:nvPicPr>
        <p:blipFill>
          <a:blip r:embed="rId2"/>
          <a:srcRect l="22166" r="23959"/>
          <a:stretch/>
        </p:blipFill>
        <p:spPr>
          <a:xfrm>
            <a:off x="7572653" y="1910905"/>
            <a:ext cx="3548404" cy="3688364"/>
          </a:xfrm>
          <a:prstGeom prst="rect">
            <a:avLst/>
          </a:prstGeom>
        </p:spPr>
      </p:pic>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3174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572493" y="238539"/>
            <a:ext cx="11018520" cy="1434415"/>
          </a:xfrm>
        </p:spPr>
        <p:txBody>
          <a:bodyPr anchor="b">
            <a:normAutofit/>
          </a:bodyPr>
          <a:lstStyle/>
          <a:p>
            <a:r>
              <a:rPr lang="en-US" sz="4600" dirty="0">
                <a:solidFill>
                  <a:schemeClr val="accent2">
                    <a:lumMod val="60000"/>
                    <a:lumOff val="40000"/>
                  </a:schemeClr>
                </a:solidFill>
              </a:rPr>
              <a:t>Retroactive Application – Except for Senior Employees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5062051" y="2162081"/>
            <a:ext cx="6483242" cy="4119172"/>
          </a:xfrm>
        </p:spPr>
        <p:txBody>
          <a:bodyPr anchor="t">
            <a:noAutofit/>
          </a:bodyPr>
          <a:lstStyle/>
          <a:p>
            <a:pPr marL="0" indent="0">
              <a:lnSpc>
                <a:spcPct val="100000"/>
              </a:lnSpc>
              <a:buNone/>
            </a:pPr>
            <a:r>
              <a:rPr lang="en-US" sz="3200" dirty="0">
                <a:solidFill>
                  <a:schemeClr val="accent2">
                    <a:lumMod val="60000"/>
                    <a:lumOff val="40000"/>
                  </a:schemeClr>
                </a:solidFill>
              </a:rPr>
              <a:t>Partners in a business, such as physician partners of an independent physician practice, would also generally qualify as senior executives under the duties prong, assuming the partners have authority to make policy decisions about the business.  </a:t>
            </a:r>
          </a:p>
        </p:txBody>
      </p:sp>
      <p:pic>
        <p:nvPicPr>
          <p:cNvPr id="4" name="Picture 3" descr="A group of people with different colored faces&#10;&#10;Description automatically generated">
            <a:extLst>
              <a:ext uri="{FF2B5EF4-FFF2-40B4-BE49-F238E27FC236}">
                <a16:creationId xmlns:a16="http://schemas.microsoft.com/office/drawing/2014/main" id="{AD90AF61-D5C6-1174-788C-9A1D7D0FBF75}"/>
              </a:ext>
            </a:extLst>
          </p:cNvPr>
          <p:cNvPicPr>
            <a:picLocks noChangeAspect="1"/>
          </p:cNvPicPr>
          <p:nvPr/>
        </p:nvPicPr>
        <p:blipFill>
          <a:blip r:embed="rId2"/>
          <a:srcRect l="22166" r="23959"/>
          <a:stretch/>
        </p:blipFill>
        <p:spPr>
          <a:xfrm>
            <a:off x="572493" y="2162081"/>
            <a:ext cx="3941064" cy="4096512"/>
          </a:xfrm>
          <a:prstGeom prst="rect">
            <a:avLst/>
          </a:prstGeom>
        </p:spPr>
      </p:pic>
    </p:spTree>
    <p:extLst>
      <p:ext uri="{BB962C8B-B14F-4D97-AF65-F5344CB8AC3E}">
        <p14:creationId xmlns:p14="http://schemas.microsoft.com/office/powerpoint/2010/main" val="2546620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1137034" y="609597"/>
            <a:ext cx="9392421" cy="1330841"/>
          </a:xfrm>
        </p:spPr>
        <p:txBody>
          <a:bodyPr>
            <a:normAutofit/>
          </a:bodyPr>
          <a:lstStyle/>
          <a:p>
            <a:r>
              <a:rPr lang="en-US" dirty="0"/>
              <a:t>Retroactive Application – Except for Senior Employees</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1137034" y="2198362"/>
            <a:ext cx="5263766" cy="3917773"/>
          </a:xfrm>
        </p:spPr>
        <p:txBody>
          <a:bodyPr>
            <a:noAutofit/>
          </a:bodyPr>
          <a:lstStyle/>
          <a:p>
            <a:pPr marL="0" indent="0">
              <a:buNone/>
            </a:pPr>
            <a:r>
              <a:rPr lang="en-US" dirty="0"/>
              <a:t>The FTC estimates that fewer than 1% of workers are senior executives under the Rule.  </a:t>
            </a:r>
          </a:p>
          <a:p>
            <a:pPr marL="0" indent="0">
              <a:buNone/>
            </a:pPr>
            <a:r>
              <a:rPr lang="en-US" dirty="0"/>
              <a:t>That said, </a:t>
            </a:r>
            <a:r>
              <a:rPr lang="en-US" dirty="0" err="1"/>
              <a:t>noncompetes</a:t>
            </a:r>
            <a:r>
              <a:rPr lang="en-US" dirty="0"/>
              <a:t> signed with senior executives AFTER the effective date of the Rule will not be enforceable. </a:t>
            </a:r>
          </a:p>
          <a:p>
            <a:pPr marL="0" indent="0">
              <a:buNone/>
            </a:pPr>
            <a:r>
              <a:rPr lang="en-US" dirty="0"/>
              <a:t>The exception for senior executives only applies to </a:t>
            </a:r>
            <a:r>
              <a:rPr lang="en-US" dirty="0" err="1"/>
              <a:t>noncompetes</a:t>
            </a:r>
            <a:r>
              <a:rPr lang="en-US" dirty="0"/>
              <a:t> already in effect</a:t>
            </a:r>
            <a:r>
              <a:rPr lang="en-US" sz="2000" dirty="0"/>
              <a:t>.</a:t>
            </a:r>
          </a:p>
        </p:txBody>
      </p:sp>
      <p:pic>
        <p:nvPicPr>
          <p:cNvPr id="4" name="Picture 3">
            <a:extLst>
              <a:ext uri="{FF2B5EF4-FFF2-40B4-BE49-F238E27FC236}">
                <a16:creationId xmlns:a16="http://schemas.microsoft.com/office/drawing/2014/main" id="{FD1C7BC7-A329-404B-87AC-2173D0328DFC}"/>
              </a:ext>
            </a:extLst>
          </p:cNvPr>
          <p:cNvPicPr>
            <a:picLocks noChangeAspect="1"/>
          </p:cNvPicPr>
          <p:nvPr/>
        </p:nvPicPr>
        <p:blipFill>
          <a:blip r:embed="rId2"/>
          <a:stretch>
            <a:fillRect/>
          </a:stretch>
        </p:blipFill>
        <p:spPr>
          <a:xfrm>
            <a:off x="6995355" y="2184914"/>
            <a:ext cx="4236529"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787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1137034" y="609597"/>
            <a:ext cx="9392421" cy="1330841"/>
          </a:xfrm>
        </p:spPr>
        <p:txBody>
          <a:bodyPr>
            <a:normAutofit/>
          </a:bodyPr>
          <a:lstStyle/>
          <a:p>
            <a:r>
              <a:rPr lang="en-US" dirty="0"/>
              <a:t>§910.3 Exception for Bona Fide Sale of a Business</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684128" y="2330630"/>
            <a:ext cx="6196732" cy="3917773"/>
          </a:xfrm>
        </p:spPr>
        <p:txBody>
          <a:bodyPr>
            <a:noAutofit/>
          </a:bodyPr>
          <a:lstStyle/>
          <a:p>
            <a:pPr marL="0" indent="0">
              <a:lnSpc>
                <a:spcPct val="100000"/>
              </a:lnSpc>
              <a:buNone/>
            </a:pPr>
            <a:r>
              <a:rPr lang="en-US" sz="2400" dirty="0"/>
              <a:t>The FTC made an exception for certain non-competes connected with the bona fide sale of a business. </a:t>
            </a:r>
          </a:p>
          <a:p>
            <a:pPr marL="0" indent="0">
              <a:lnSpc>
                <a:spcPct val="100000"/>
              </a:lnSpc>
              <a:buNone/>
            </a:pPr>
            <a:r>
              <a:rPr lang="en-US" sz="2400" dirty="0"/>
              <a:t>Section 910.3 of the Rule would allow non-competes where the restricted party is “a person who is selling a business entity or otherwise disposing of all of the person's ownership interest in the business entity, or . . . selling all or substantially all of a business entity's operating assets.  </a:t>
            </a:r>
          </a:p>
        </p:txBody>
      </p:sp>
      <p:pic>
        <p:nvPicPr>
          <p:cNvPr id="1026" name="Picture 2" descr="Sell Your Business ...">
            <a:extLst>
              <a:ext uri="{FF2B5EF4-FFF2-40B4-BE49-F238E27FC236}">
                <a16:creationId xmlns:a16="http://schemas.microsoft.com/office/drawing/2014/main" id="{266217C2-0B2E-82A4-2B9B-02CD87FE17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26630" y="2602961"/>
            <a:ext cx="4181242" cy="2919820"/>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303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p:txBody>
          <a:bodyPr/>
          <a:lstStyle/>
          <a:p>
            <a:r>
              <a:rPr lang="en-US" dirty="0">
                <a:solidFill>
                  <a:schemeClr val="bg1"/>
                </a:solidFill>
              </a:rPr>
              <a:t>§910.3 Exception for Bona Fide Sale of a Business</a:t>
            </a: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4469130" y="1825625"/>
            <a:ext cx="6884670" cy="4351338"/>
          </a:xfrm>
        </p:spPr>
        <p:txBody>
          <a:bodyPr>
            <a:noAutofit/>
          </a:bodyPr>
          <a:lstStyle/>
          <a:p>
            <a:pPr marL="0" indent="0">
              <a:lnSpc>
                <a:spcPct val="110000"/>
              </a:lnSpc>
              <a:buNone/>
            </a:pPr>
            <a:r>
              <a:rPr lang="en-US" dirty="0">
                <a:solidFill>
                  <a:schemeClr val="bg1"/>
                </a:solidFill>
              </a:rPr>
              <a:t>A principal reason for this exception to the Rule is the FTC’s acknowledgment that non-competes between the sellers and buyers of businesses may implicate unique interests and have unique effects that this rulemaking record does not address. </a:t>
            </a:r>
          </a:p>
          <a:p>
            <a:pPr marL="0" indent="0">
              <a:lnSpc>
                <a:spcPct val="110000"/>
              </a:lnSpc>
              <a:buNone/>
            </a:pPr>
            <a:r>
              <a:rPr lang="en-US" dirty="0">
                <a:solidFill>
                  <a:schemeClr val="bg1"/>
                </a:solidFill>
              </a:rPr>
              <a:t>The FTC has left much up to judicial interpretation in this exception.</a:t>
            </a:r>
          </a:p>
        </p:txBody>
      </p:sp>
      <p:pic>
        <p:nvPicPr>
          <p:cNvPr id="4" name="Picture 3">
            <a:extLst>
              <a:ext uri="{FF2B5EF4-FFF2-40B4-BE49-F238E27FC236}">
                <a16:creationId xmlns:a16="http://schemas.microsoft.com/office/drawing/2014/main" id="{A345CE1C-828E-1195-0070-4E91E4597AA3}"/>
              </a:ext>
            </a:extLst>
          </p:cNvPr>
          <p:cNvPicPr>
            <a:picLocks noChangeAspect="1"/>
          </p:cNvPicPr>
          <p:nvPr/>
        </p:nvPicPr>
        <p:blipFill>
          <a:blip r:embed="rId2"/>
          <a:stretch>
            <a:fillRect/>
          </a:stretch>
        </p:blipFill>
        <p:spPr>
          <a:xfrm>
            <a:off x="1055370" y="2092960"/>
            <a:ext cx="2733675" cy="3816668"/>
          </a:xfrm>
          <a:prstGeom prst="rect">
            <a:avLst/>
          </a:prstGeom>
        </p:spPr>
      </p:pic>
    </p:spTree>
    <p:extLst>
      <p:ext uri="{BB962C8B-B14F-4D97-AF65-F5344CB8AC3E}">
        <p14:creationId xmlns:p14="http://schemas.microsoft.com/office/powerpoint/2010/main" val="3501626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16B917-00FC-69C4-0E86-864796C7B2D5}"/>
              </a:ext>
            </a:extLst>
          </p:cNvPr>
          <p:cNvSpPr>
            <a:spLocks noGrp="1"/>
          </p:cNvSpPr>
          <p:nvPr>
            <p:ph type="title"/>
          </p:nvPr>
        </p:nvSpPr>
        <p:spPr>
          <a:xfrm>
            <a:off x="793662" y="386930"/>
            <a:ext cx="10066122" cy="1298448"/>
          </a:xfrm>
        </p:spPr>
        <p:txBody>
          <a:bodyPr anchor="b">
            <a:normAutofit/>
          </a:bodyPr>
          <a:lstStyle/>
          <a:p>
            <a:r>
              <a:rPr lang="en-US" sz="4800"/>
              <a:t>State Laws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4EB24520-4254-D7A2-B6F8-A4FC349B6953}"/>
              </a:ext>
            </a:extLst>
          </p:cNvPr>
          <p:cNvSpPr>
            <a:spLocks noGrp="1"/>
          </p:cNvSpPr>
          <p:nvPr>
            <p:ph idx="1"/>
          </p:nvPr>
        </p:nvSpPr>
        <p:spPr>
          <a:xfrm>
            <a:off x="793661" y="2599509"/>
            <a:ext cx="7308348" cy="3639450"/>
          </a:xfrm>
        </p:spPr>
        <p:txBody>
          <a:bodyPr anchor="ctr">
            <a:noAutofit/>
          </a:bodyPr>
          <a:lstStyle/>
          <a:p>
            <a:pPr marL="0" indent="0">
              <a:buNone/>
            </a:pPr>
            <a:r>
              <a:rPr lang="en-US" dirty="0"/>
              <a:t>The Rule only preempts state laws to the extent the state law conflicts with the Rule, which is consistent with the Supremacy Clause of the United State Constitution. </a:t>
            </a:r>
          </a:p>
          <a:p>
            <a:pPr marL="0" indent="0">
              <a:buNone/>
            </a:pPr>
            <a:r>
              <a:rPr lang="en-US" dirty="0"/>
              <a:t>In other words, a state would not be able to rule </a:t>
            </a:r>
            <a:r>
              <a:rPr lang="en-US" dirty="0" err="1"/>
              <a:t>noncomeptes</a:t>
            </a:r>
            <a:r>
              <a:rPr lang="en-US" dirty="0"/>
              <a:t> enforceable. </a:t>
            </a:r>
          </a:p>
          <a:p>
            <a:pPr marL="0" indent="0">
              <a:buNone/>
            </a:pPr>
            <a:r>
              <a:rPr lang="en-US" dirty="0"/>
              <a:t>However, if a state decides to further restrict this area of law, they may do so</a:t>
            </a:r>
            <a:r>
              <a:rPr lang="en-US" sz="2000" dirty="0"/>
              <a:t>. </a:t>
            </a:r>
          </a:p>
          <a:p>
            <a:pPr marL="0" indent="0">
              <a:buNone/>
            </a:pPr>
            <a:r>
              <a:rPr lang="en-US" sz="2000" dirty="0"/>
              <a:t>	</a:t>
            </a:r>
          </a:p>
        </p:txBody>
      </p:sp>
      <p:pic>
        <p:nvPicPr>
          <p:cNvPr id="5" name="Picture 4">
            <a:extLst>
              <a:ext uri="{FF2B5EF4-FFF2-40B4-BE49-F238E27FC236}">
                <a16:creationId xmlns:a16="http://schemas.microsoft.com/office/drawing/2014/main" id="{490D01F7-7CA2-4B36-135B-D91851B87E04}"/>
              </a:ext>
            </a:extLst>
          </p:cNvPr>
          <p:cNvPicPr>
            <a:picLocks noChangeAspect="1"/>
          </p:cNvPicPr>
          <p:nvPr/>
        </p:nvPicPr>
        <p:blipFill>
          <a:blip r:embed="rId2"/>
          <a:stretch>
            <a:fillRect/>
          </a:stretch>
        </p:blipFill>
        <p:spPr>
          <a:xfrm>
            <a:off x="8319735" y="2599509"/>
            <a:ext cx="2747149" cy="3310892"/>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18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DE8D-3523-5395-94A0-1C6B43D61220}"/>
              </a:ext>
            </a:extLst>
          </p:cNvPr>
          <p:cNvSpPr>
            <a:spLocks noGrp="1"/>
          </p:cNvSpPr>
          <p:nvPr>
            <p:ph type="title"/>
          </p:nvPr>
        </p:nvSpPr>
        <p:spPr/>
        <p:txBody>
          <a:bodyPr/>
          <a:lstStyle/>
          <a:p>
            <a:r>
              <a:rPr lang="en-US" dirty="0">
                <a:solidFill>
                  <a:srgbClr val="C00000"/>
                </a:solidFill>
              </a:rPr>
              <a:t>State Laws</a:t>
            </a:r>
          </a:p>
        </p:txBody>
      </p:sp>
      <p:sp>
        <p:nvSpPr>
          <p:cNvPr id="3" name="Content Placeholder 2">
            <a:extLst>
              <a:ext uri="{FF2B5EF4-FFF2-40B4-BE49-F238E27FC236}">
                <a16:creationId xmlns:a16="http://schemas.microsoft.com/office/drawing/2014/main" id="{ACE9040F-0060-4477-958E-FFE7CB2DFB2A}"/>
              </a:ext>
            </a:extLst>
          </p:cNvPr>
          <p:cNvSpPr>
            <a:spLocks noGrp="1"/>
          </p:cNvSpPr>
          <p:nvPr>
            <p:ph idx="1"/>
          </p:nvPr>
        </p:nvSpPr>
        <p:spPr>
          <a:xfrm>
            <a:off x="1009650" y="1528445"/>
            <a:ext cx="6871607" cy="4351338"/>
          </a:xfrm>
        </p:spPr>
        <p:txBody>
          <a:bodyPr>
            <a:noAutofit/>
          </a:bodyPr>
          <a:lstStyle/>
          <a:p>
            <a:pPr marL="0" indent="0">
              <a:lnSpc>
                <a:spcPct val="100000"/>
              </a:lnSpc>
              <a:buNone/>
            </a:pPr>
            <a:r>
              <a:rPr lang="en-US" sz="2400" dirty="0">
                <a:solidFill>
                  <a:schemeClr val="bg1"/>
                </a:solidFill>
              </a:rPr>
              <a:t>Covenants not to compete are unenforceable in several states, including California, North Dakota, Oklahoma, and Minnesota.</a:t>
            </a:r>
          </a:p>
          <a:p>
            <a:pPr marL="0" indent="0">
              <a:lnSpc>
                <a:spcPct val="100000"/>
              </a:lnSpc>
              <a:buNone/>
            </a:pPr>
            <a:r>
              <a:rPr lang="en-US" sz="2400" dirty="0">
                <a:solidFill>
                  <a:schemeClr val="bg1"/>
                </a:solidFill>
              </a:rPr>
              <a:t>Additionally, Alabama law voids covenants not to compete as against public policy, particularly for professionals </a:t>
            </a:r>
          </a:p>
          <a:p>
            <a:pPr marL="0" indent="0">
              <a:lnSpc>
                <a:spcPct val="100000"/>
              </a:lnSpc>
              <a:buNone/>
            </a:pPr>
            <a:r>
              <a:rPr lang="en-US" sz="2400" dirty="0">
                <a:solidFill>
                  <a:schemeClr val="bg1"/>
                </a:solidFill>
              </a:rPr>
              <a:t>Washington state also voids non-compete covenants under certain conditions</a:t>
            </a:r>
          </a:p>
          <a:p>
            <a:pPr marL="0" indent="0">
              <a:lnSpc>
                <a:spcPct val="100000"/>
              </a:lnSpc>
              <a:buNone/>
            </a:pPr>
            <a:r>
              <a:rPr lang="en-US" sz="2400" dirty="0">
                <a:solidFill>
                  <a:schemeClr val="bg1"/>
                </a:solidFill>
              </a:rPr>
              <a:t>Connecticut voids covenants not to compete specifically in the context of homemaker, companion, or home health services </a:t>
            </a:r>
          </a:p>
          <a:p>
            <a:pPr marL="0" indent="0">
              <a:lnSpc>
                <a:spcPct val="100000"/>
              </a:lnSpc>
              <a:buNone/>
            </a:pPr>
            <a:endParaRPr lang="en-US" sz="2400" dirty="0">
              <a:solidFill>
                <a:schemeClr val="bg1"/>
              </a:solidFill>
            </a:endParaRPr>
          </a:p>
        </p:txBody>
      </p:sp>
      <p:pic>
        <p:nvPicPr>
          <p:cNvPr id="4" name="Picture 3">
            <a:extLst>
              <a:ext uri="{FF2B5EF4-FFF2-40B4-BE49-F238E27FC236}">
                <a16:creationId xmlns:a16="http://schemas.microsoft.com/office/drawing/2014/main" id="{DB59F5F4-2E8C-1A84-EEBC-E489A995CB7A}"/>
              </a:ext>
            </a:extLst>
          </p:cNvPr>
          <p:cNvPicPr>
            <a:picLocks noChangeAspect="1"/>
          </p:cNvPicPr>
          <p:nvPr/>
        </p:nvPicPr>
        <p:blipFill>
          <a:blip r:embed="rId2"/>
          <a:stretch>
            <a:fillRect/>
          </a:stretch>
        </p:blipFill>
        <p:spPr>
          <a:xfrm>
            <a:off x="7881257" y="1528445"/>
            <a:ext cx="3817221" cy="4188315"/>
          </a:xfrm>
          <a:prstGeom prst="rect">
            <a:avLst/>
          </a:prstGeom>
        </p:spPr>
      </p:pic>
    </p:spTree>
    <p:extLst>
      <p:ext uri="{BB962C8B-B14F-4D97-AF65-F5344CB8AC3E}">
        <p14:creationId xmlns:p14="http://schemas.microsoft.com/office/powerpoint/2010/main" val="3046387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DE8D-3523-5395-94A0-1C6B43D61220}"/>
              </a:ext>
            </a:extLst>
          </p:cNvPr>
          <p:cNvSpPr>
            <a:spLocks noGrp="1"/>
          </p:cNvSpPr>
          <p:nvPr>
            <p:ph type="title"/>
          </p:nvPr>
        </p:nvSpPr>
        <p:spPr/>
        <p:txBody>
          <a:bodyPr/>
          <a:lstStyle/>
          <a:p>
            <a:r>
              <a:rPr lang="en-US" dirty="0"/>
              <a:t>State Laws</a:t>
            </a:r>
          </a:p>
        </p:txBody>
      </p:sp>
      <p:sp>
        <p:nvSpPr>
          <p:cNvPr id="3" name="Content Placeholder 2">
            <a:extLst>
              <a:ext uri="{FF2B5EF4-FFF2-40B4-BE49-F238E27FC236}">
                <a16:creationId xmlns:a16="http://schemas.microsoft.com/office/drawing/2014/main" id="{ACE9040F-0060-4477-958E-FFE7CB2DFB2A}"/>
              </a:ext>
            </a:extLst>
          </p:cNvPr>
          <p:cNvSpPr>
            <a:spLocks noGrp="1"/>
          </p:cNvSpPr>
          <p:nvPr>
            <p:ph idx="1"/>
          </p:nvPr>
        </p:nvSpPr>
        <p:spPr>
          <a:xfrm>
            <a:off x="1009650" y="1528445"/>
            <a:ext cx="10515600" cy="4351338"/>
          </a:xfrm>
        </p:spPr>
        <p:txBody>
          <a:bodyPr>
            <a:noAutofit/>
          </a:bodyPr>
          <a:lstStyle/>
          <a:p>
            <a:pPr marL="0" indent="0">
              <a:lnSpc>
                <a:spcPct val="100000"/>
              </a:lnSpc>
              <a:buNone/>
            </a:pPr>
            <a:r>
              <a:rPr lang="en-US" sz="3200" dirty="0"/>
              <a:t>These states reflect a broader trend of limiting or voiding non-compete agreements to protect employees' rights to work and compete freely in the marketplace. </a:t>
            </a:r>
          </a:p>
        </p:txBody>
      </p:sp>
      <p:pic>
        <p:nvPicPr>
          <p:cNvPr id="4" name="Picture 3">
            <a:extLst>
              <a:ext uri="{FF2B5EF4-FFF2-40B4-BE49-F238E27FC236}">
                <a16:creationId xmlns:a16="http://schemas.microsoft.com/office/drawing/2014/main" id="{62E9A3B9-3FEF-C539-3876-E3D810400D02}"/>
              </a:ext>
            </a:extLst>
          </p:cNvPr>
          <p:cNvPicPr>
            <a:picLocks noChangeAspect="1"/>
          </p:cNvPicPr>
          <p:nvPr/>
        </p:nvPicPr>
        <p:blipFill>
          <a:blip r:embed="rId2"/>
          <a:stretch>
            <a:fillRect/>
          </a:stretch>
        </p:blipFill>
        <p:spPr>
          <a:xfrm>
            <a:off x="0" y="3429000"/>
            <a:ext cx="12192000" cy="3429000"/>
          </a:xfrm>
          <a:prstGeom prst="rect">
            <a:avLst/>
          </a:prstGeom>
        </p:spPr>
      </p:pic>
    </p:spTree>
    <p:extLst>
      <p:ext uri="{BB962C8B-B14F-4D97-AF65-F5344CB8AC3E}">
        <p14:creationId xmlns:p14="http://schemas.microsoft.com/office/powerpoint/2010/main" val="669877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04DE56F-59D4-5008-E12D-32A8784D8A27}"/>
              </a:ext>
            </a:extLst>
          </p:cNvPr>
          <p:cNvSpPr>
            <a:spLocks noGrp="1"/>
          </p:cNvSpPr>
          <p:nvPr>
            <p:ph type="title"/>
          </p:nvPr>
        </p:nvSpPr>
        <p:spPr>
          <a:xfrm>
            <a:off x="7239014" y="525982"/>
            <a:ext cx="4282983" cy="1200361"/>
          </a:xfrm>
        </p:spPr>
        <p:txBody>
          <a:bodyPr anchor="b">
            <a:normAutofit/>
          </a:bodyPr>
          <a:lstStyle/>
          <a:p>
            <a:r>
              <a:rPr lang="en-US" sz="3600"/>
              <a:t>Pennsylvania Law</a:t>
            </a: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CA65D8ED-C6D0-EB71-CA4B-77BA842A57D3}"/>
              </a:ext>
            </a:extLst>
          </p:cNvPr>
          <p:cNvPicPr>
            <a:picLocks noChangeAspect="1"/>
          </p:cNvPicPr>
          <p:nvPr/>
        </p:nvPicPr>
        <p:blipFill>
          <a:blip r:embed="rId2"/>
          <a:stretch>
            <a:fillRect/>
          </a:stretch>
        </p:blipFill>
        <p:spPr>
          <a:xfrm>
            <a:off x="576244" y="1258231"/>
            <a:ext cx="5628018" cy="4108667"/>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4D1157E4-CC0D-C46C-3C3B-FF384D3FE8A6}"/>
              </a:ext>
            </a:extLst>
          </p:cNvPr>
          <p:cNvSpPr>
            <a:spLocks noGrp="1"/>
          </p:cNvSpPr>
          <p:nvPr>
            <p:ph idx="1"/>
          </p:nvPr>
        </p:nvSpPr>
        <p:spPr>
          <a:xfrm>
            <a:off x="7239012" y="2031101"/>
            <a:ext cx="4282984" cy="3511943"/>
          </a:xfrm>
        </p:spPr>
        <p:txBody>
          <a:bodyPr anchor="ctr">
            <a:normAutofit/>
          </a:bodyPr>
          <a:lstStyle/>
          <a:p>
            <a:pPr marL="0" indent="0">
              <a:buNone/>
            </a:pPr>
            <a:r>
              <a:rPr lang="en-US" dirty="0"/>
              <a:t>Non-compete agreements are enforceable in Pennsylvania, but they are subject to strict scrutiny and must meet specific criteria to be considered valid. </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5032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E56F-59D4-5008-E12D-32A8784D8A27}"/>
              </a:ext>
            </a:extLst>
          </p:cNvPr>
          <p:cNvSpPr>
            <a:spLocks noGrp="1"/>
          </p:cNvSpPr>
          <p:nvPr>
            <p:ph type="title"/>
          </p:nvPr>
        </p:nvSpPr>
        <p:spPr/>
        <p:txBody>
          <a:bodyPr/>
          <a:lstStyle/>
          <a:p>
            <a:r>
              <a:rPr lang="en-US" dirty="0">
                <a:solidFill>
                  <a:schemeClr val="bg1">
                    <a:lumMod val="95000"/>
                  </a:schemeClr>
                </a:solidFill>
              </a:rPr>
              <a:t>Pennsylvania Law</a:t>
            </a:r>
          </a:p>
        </p:txBody>
      </p:sp>
      <p:sp>
        <p:nvSpPr>
          <p:cNvPr id="3" name="Content Placeholder 2">
            <a:extLst>
              <a:ext uri="{FF2B5EF4-FFF2-40B4-BE49-F238E27FC236}">
                <a16:creationId xmlns:a16="http://schemas.microsoft.com/office/drawing/2014/main" id="{4D1157E4-CC0D-C46C-3C3B-FF384D3FE8A6}"/>
              </a:ext>
            </a:extLst>
          </p:cNvPr>
          <p:cNvSpPr>
            <a:spLocks noGrp="1"/>
          </p:cNvSpPr>
          <p:nvPr>
            <p:ph idx="1"/>
          </p:nvPr>
        </p:nvSpPr>
        <p:spPr>
          <a:xfrm>
            <a:off x="918210" y="1633538"/>
            <a:ext cx="6386357" cy="4351338"/>
          </a:xfrm>
        </p:spPr>
        <p:txBody>
          <a:bodyPr>
            <a:normAutofit fontScale="92500" lnSpcReduction="10000"/>
          </a:bodyPr>
          <a:lstStyle/>
          <a:p>
            <a:pPr marL="0" indent="0">
              <a:lnSpc>
                <a:spcPct val="100000"/>
              </a:lnSpc>
              <a:buNone/>
            </a:pPr>
            <a:r>
              <a:rPr lang="en-US" dirty="0">
                <a:solidFill>
                  <a:schemeClr val="bg1">
                    <a:lumMod val="95000"/>
                  </a:schemeClr>
                </a:solidFill>
              </a:rPr>
              <a:t>Pennsylvania law recognizes the enforceability of non-compete agreements if they are: </a:t>
            </a:r>
          </a:p>
          <a:p>
            <a:pPr marL="514350" indent="-514350">
              <a:lnSpc>
                <a:spcPct val="100000"/>
              </a:lnSpc>
              <a:buAutoNum type="arabicParenBoth"/>
            </a:pPr>
            <a:r>
              <a:rPr lang="en-US" dirty="0">
                <a:solidFill>
                  <a:schemeClr val="bg1">
                    <a:lumMod val="95000"/>
                  </a:schemeClr>
                </a:solidFill>
              </a:rPr>
              <a:t>ancillary to an employment relationship between an employee and an employer; </a:t>
            </a:r>
          </a:p>
          <a:p>
            <a:pPr marL="514350" indent="-514350">
              <a:lnSpc>
                <a:spcPct val="100000"/>
              </a:lnSpc>
              <a:buAutoNum type="arabicParenBoth"/>
            </a:pPr>
            <a:r>
              <a:rPr lang="en-US" dirty="0">
                <a:solidFill>
                  <a:schemeClr val="bg1">
                    <a:lumMod val="95000"/>
                  </a:schemeClr>
                </a:solidFill>
              </a:rPr>
              <a:t>supported by adequate consideration; </a:t>
            </a:r>
          </a:p>
          <a:p>
            <a:pPr marL="514350" indent="-514350">
              <a:lnSpc>
                <a:spcPct val="100000"/>
              </a:lnSpc>
              <a:buAutoNum type="arabicParenBoth"/>
            </a:pPr>
            <a:r>
              <a:rPr lang="en-US" dirty="0">
                <a:solidFill>
                  <a:schemeClr val="bg1">
                    <a:lumMod val="95000"/>
                  </a:schemeClr>
                </a:solidFill>
              </a:rPr>
              <a:t>reasonably limited in duration and geographic extent; and </a:t>
            </a:r>
          </a:p>
          <a:p>
            <a:pPr marL="514350" indent="-514350">
              <a:lnSpc>
                <a:spcPct val="100000"/>
              </a:lnSpc>
              <a:buAutoNum type="arabicParenBoth"/>
            </a:pPr>
            <a:r>
              <a:rPr lang="en-US" dirty="0">
                <a:solidFill>
                  <a:schemeClr val="bg1">
                    <a:lumMod val="95000"/>
                  </a:schemeClr>
                </a:solidFill>
              </a:rPr>
              <a:t>designed to protect the legitimate interests of the employer</a:t>
            </a:r>
          </a:p>
        </p:txBody>
      </p:sp>
      <p:pic>
        <p:nvPicPr>
          <p:cNvPr id="6" name="Picture 5">
            <a:extLst>
              <a:ext uri="{FF2B5EF4-FFF2-40B4-BE49-F238E27FC236}">
                <a16:creationId xmlns:a16="http://schemas.microsoft.com/office/drawing/2014/main" id="{18C68625-DE11-0175-56D0-42CF7308919A}"/>
              </a:ext>
            </a:extLst>
          </p:cNvPr>
          <p:cNvPicPr>
            <a:picLocks noChangeAspect="1"/>
          </p:cNvPicPr>
          <p:nvPr/>
        </p:nvPicPr>
        <p:blipFill>
          <a:blip r:embed="rId2"/>
          <a:stretch>
            <a:fillRect/>
          </a:stretch>
        </p:blipFill>
        <p:spPr>
          <a:xfrm>
            <a:off x="7903029" y="1690687"/>
            <a:ext cx="3624942" cy="3773941"/>
          </a:xfrm>
          <a:prstGeom prst="rect">
            <a:avLst/>
          </a:prstGeom>
        </p:spPr>
      </p:pic>
    </p:spTree>
    <p:extLst>
      <p:ext uri="{BB962C8B-B14F-4D97-AF65-F5344CB8AC3E}">
        <p14:creationId xmlns:p14="http://schemas.microsoft.com/office/powerpoint/2010/main" val="203022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758" y="1646390"/>
            <a:ext cx="5561151" cy="3969284"/>
          </a:xfrm>
          <a:prstGeom prst="rect">
            <a:avLst/>
          </a:prstGeom>
          <a:noFill/>
          <a:ln w="9525">
            <a:noFill/>
            <a:miter lim="800000"/>
            <a:headEnd/>
            <a:tailEnd/>
          </a:ln>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CLE - Continuing Legal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Attorneys:</a:t>
            </a:r>
            <a:b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b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YourOnlineProfessor.net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an </a:t>
            </a:r>
            <a:r>
              <a:rPr kumimoji="0" lang="en-US" sz="1799"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Accredited Provider for Pennsylvania Continuing Legal Education,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through The Supreme Court of Pennsylvania's Continuing Legal Education Board, registered as sponsor #7003.</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program qualifies as 2 hours -  </a:t>
            </a:r>
            <a:r>
              <a:rPr kumimoji="0" lang="en-US" sz="1799" b="0" i="0" u="none" strike="noStrike" kern="1200" cap="none" spc="0" normalizeH="0" baseline="0" noProof="0" dirty="0">
                <a:ln>
                  <a:noFill/>
                </a:ln>
                <a:solidFill>
                  <a:srgbClr val="8A0000"/>
                </a:solidFill>
                <a:effectLst/>
                <a:uLnTx/>
                <a:uFillTx/>
                <a:latin typeface="Arial Narrow" panose="020B0606020202030204" pitchFamily="34" charset="0"/>
                <a:ea typeface="+mn-ea"/>
                <a:cs typeface="+mn-cs"/>
              </a:rPr>
              <a:t>‘</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Live Webcast’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under PA CLE Board guidelines and in the states of </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Delaware, New Jersey, and California.</a:t>
            </a:r>
            <a:endParaRPr kumimoji="0" lang="en-US" sz="17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most cases, credit is also available to </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New York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attorneys through New York’s “approved jurisdiction policy.”</a:t>
            </a:r>
          </a:p>
        </p:txBody>
      </p:sp>
    </p:spTree>
    <p:extLst>
      <p:ext uri="{BB962C8B-B14F-4D97-AF65-F5344CB8AC3E}">
        <p14:creationId xmlns:p14="http://schemas.microsoft.com/office/powerpoint/2010/main" val="1195596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E56F-59D4-5008-E12D-32A8784D8A27}"/>
              </a:ext>
            </a:extLst>
          </p:cNvPr>
          <p:cNvSpPr>
            <a:spLocks noGrp="1"/>
          </p:cNvSpPr>
          <p:nvPr>
            <p:ph type="title"/>
          </p:nvPr>
        </p:nvSpPr>
        <p:spPr/>
        <p:txBody>
          <a:bodyPr/>
          <a:lstStyle/>
          <a:p>
            <a:r>
              <a:rPr lang="en-US" dirty="0">
                <a:solidFill>
                  <a:schemeClr val="bg1">
                    <a:lumMod val="95000"/>
                  </a:schemeClr>
                </a:solidFill>
              </a:rPr>
              <a:t>Pennsylvania Law</a:t>
            </a:r>
          </a:p>
        </p:txBody>
      </p:sp>
      <p:sp>
        <p:nvSpPr>
          <p:cNvPr id="3" name="Content Placeholder 2">
            <a:extLst>
              <a:ext uri="{FF2B5EF4-FFF2-40B4-BE49-F238E27FC236}">
                <a16:creationId xmlns:a16="http://schemas.microsoft.com/office/drawing/2014/main" id="{4D1157E4-CC0D-C46C-3C3B-FF384D3FE8A6}"/>
              </a:ext>
            </a:extLst>
          </p:cNvPr>
          <p:cNvSpPr>
            <a:spLocks noGrp="1"/>
          </p:cNvSpPr>
          <p:nvPr>
            <p:ph idx="1"/>
          </p:nvPr>
        </p:nvSpPr>
        <p:spPr>
          <a:xfrm>
            <a:off x="838200" y="1690688"/>
            <a:ext cx="10515600" cy="4351338"/>
          </a:xfrm>
        </p:spPr>
        <p:txBody>
          <a:bodyPr>
            <a:normAutofit/>
          </a:bodyPr>
          <a:lstStyle/>
          <a:p>
            <a:pPr marL="0" indent="0">
              <a:lnSpc>
                <a:spcPct val="100000"/>
              </a:lnSpc>
              <a:buNone/>
            </a:pPr>
            <a:r>
              <a:rPr lang="en-US" dirty="0">
                <a:solidFill>
                  <a:schemeClr val="bg1">
                    <a:lumMod val="95000"/>
                  </a:schemeClr>
                </a:solidFill>
              </a:rPr>
              <a:t>However, it is important to note that restrictive covenants, including non-compete agreements, are generally disfavored in Pennsylvania as they are seen as restraints on trade that can prevent a former employee from earning a living. </a:t>
            </a:r>
          </a:p>
          <a:p>
            <a:pPr marL="0" indent="0">
              <a:lnSpc>
                <a:spcPct val="100000"/>
              </a:lnSpc>
              <a:buNone/>
            </a:pPr>
            <a:r>
              <a:rPr lang="en-US" dirty="0">
                <a:solidFill>
                  <a:schemeClr val="bg1">
                    <a:lumMod val="95000"/>
                  </a:schemeClr>
                </a:solidFill>
              </a:rPr>
              <a:t>Therefore, courts will enforce these agreements only to the extent that they are reasonably necessary to protect the employer's legitimate business interests, such as trade secrets, confidential information, customer goodwill, and specialized training</a:t>
            </a:r>
          </a:p>
        </p:txBody>
      </p:sp>
      <p:cxnSp>
        <p:nvCxnSpPr>
          <p:cNvPr id="5" name="Straight Connector 4">
            <a:extLst>
              <a:ext uri="{FF2B5EF4-FFF2-40B4-BE49-F238E27FC236}">
                <a16:creationId xmlns:a16="http://schemas.microsoft.com/office/drawing/2014/main" id="{FE5E3E5E-091A-6D1D-9EF5-AC61C09340C0}"/>
              </a:ext>
            </a:extLst>
          </p:cNvPr>
          <p:cNvCxnSpPr/>
          <p:nvPr/>
        </p:nvCxnSpPr>
        <p:spPr>
          <a:xfrm>
            <a:off x="946298" y="1520567"/>
            <a:ext cx="603929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2848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E56F-59D4-5008-E12D-32A8784D8A27}"/>
              </a:ext>
            </a:extLst>
          </p:cNvPr>
          <p:cNvSpPr>
            <a:spLocks noGrp="1"/>
          </p:cNvSpPr>
          <p:nvPr>
            <p:ph type="title"/>
          </p:nvPr>
        </p:nvSpPr>
        <p:spPr/>
        <p:txBody>
          <a:bodyPr/>
          <a:lstStyle/>
          <a:p>
            <a:r>
              <a:rPr lang="en-US"/>
              <a:t>Pennsylvania Law</a:t>
            </a:r>
            <a:endParaRPr lang="en-US" dirty="0"/>
          </a:p>
        </p:txBody>
      </p:sp>
      <p:sp>
        <p:nvSpPr>
          <p:cNvPr id="3" name="Content Placeholder 2">
            <a:extLst>
              <a:ext uri="{FF2B5EF4-FFF2-40B4-BE49-F238E27FC236}">
                <a16:creationId xmlns:a16="http://schemas.microsoft.com/office/drawing/2014/main" id="{4D1157E4-CC0D-C46C-3C3B-FF384D3FE8A6}"/>
              </a:ext>
            </a:extLst>
          </p:cNvPr>
          <p:cNvSpPr>
            <a:spLocks noGrp="1"/>
          </p:cNvSpPr>
          <p:nvPr>
            <p:ph idx="1"/>
          </p:nvPr>
        </p:nvSpPr>
        <p:spPr>
          <a:xfrm>
            <a:off x="978195" y="2219030"/>
            <a:ext cx="7083056" cy="4351338"/>
          </a:xfrm>
        </p:spPr>
        <p:txBody>
          <a:bodyPr>
            <a:normAutofit/>
          </a:bodyPr>
          <a:lstStyle/>
          <a:p>
            <a:pPr marL="0" indent="0">
              <a:lnSpc>
                <a:spcPct val="100000"/>
              </a:lnSpc>
              <a:spcAft>
                <a:spcPts val="600"/>
              </a:spcAft>
              <a:buNone/>
            </a:pPr>
            <a:r>
              <a:rPr lang="en-US" dirty="0"/>
              <a:t>Additionally, if a non-compete agreement is entered into after the commencement of employment, it must be supported by new and valuable consideration beyond mere continued employment</a:t>
            </a:r>
          </a:p>
        </p:txBody>
      </p:sp>
      <p:pic>
        <p:nvPicPr>
          <p:cNvPr id="4" name="Picture 3">
            <a:extLst>
              <a:ext uri="{FF2B5EF4-FFF2-40B4-BE49-F238E27FC236}">
                <a16:creationId xmlns:a16="http://schemas.microsoft.com/office/drawing/2014/main" id="{E121F947-0C6F-E049-0E9C-E541F010450A}"/>
              </a:ext>
            </a:extLst>
          </p:cNvPr>
          <p:cNvPicPr>
            <a:picLocks noChangeAspect="1"/>
          </p:cNvPicPr>
          <p:nvPr/>
        </p:nvPicPr>
        <p:blipFill>
          <a:blip r:embed="rId2"/>
          <a:stretch>
            <a:fillRect/>
          </a:stretch>
        </p:blipFill>
        <p:spPr>
          <a:xfrm>
            <a:off x="7453423" y="499729"/>
            <a:ext cx="4635795" cy="5677233"/>
          </a:xfrm>
          <a:prstGeom prst="rect">
            <a:avLst/>
          </a:prstGeom>
        </p:spPr>
      </p:pic>
      <p:cxnSp>
        <p:nvCxnSpPr>
          <p:cNvPr id="6" name="Straight Connector 5">
            <a:extLst>
              <a:ext uri="{FF2B5EF4-FFF2-40B4-BE49-F238E27FC236}">
                <a16:creationId xmlns:a16="http://schemas.microsoft.com/office/drawing/2014/main" id="{3BB86047-81C3-7E93-66A5-24258273F6AF}"/>
              </a:ext>
            </a:extLst>
          </p:cNvPr>
          <p:cNvCxnSpPr/>
          <p:nvPr/>
        </p:nvCxnSpPr>
        <p:spPr>
          <a:xfrm>
            <a:off x="978195" y="1562986"/>
            <a:ext cx="5890437"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72478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40DA-A2D4-6EA2-25B1-5F9C571D5E29}"/>
              </a:ext>
            </a:extLst>
          </p:cNvPr>
          <p:cNvSpPr>
            <a:spLocks noGrp="1"/>
          </p:cNvSpPr>
          <p:nvPr>
            <p:ph type="ctrTitle"/>
          </p:nvPr>
        </p:nvSpPr>
        <p:spPr>
          <a:xfrm>
            <a:off x="1076960" y="1173163"/>
            <a:ext cx="10038080" cy="2387600"/>
          </a:xfrm>
        </p:spPr>
        <p:txBody>
          <a:bodyPr>
            <a:normAutofit/>
          </a:bodyPr>
          <a:lstStyle/>
          <a:p>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Employee Retention Tax Credit </a:t>
            </a:r>
            <a:b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br>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(the “ERTC”) </a:t>
            </a:r>
          </a:p>
        </p:txBody>
      </p:sp>
    </p:spTree>
    <p:extLst>
      <p:ext uri="{BB962C8B-B14F-4D97-AF65-F5344CB8AC3E}">
        <p14:creationId xmlns:p14="http://schemas.microsoft.com/office/powerpoint/2010/main" val="143435641"/>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useBgFill="1">
        <p:nvSpPr>
          <p:cNvPr id="20" name="Rectangle 19">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5CA0B7-EDB3-3B4E-A645-F3D29AE37528}"/>
              </a:ext>
            </a:extLst>
          </p:cNvPr>
          <p:cNvSpPr>
            <a:spLocks noGrp="1"/>
          </p:cNvSpPr>
          <p:nvPr>
            <p:ph type="title"/>
          </p:nvPr>
        </p:nvSpPr>
        <p:spPr>
          <a:xfrm>
            <a:off x="1115568" y="548640"/>
            <a:ext cx="10168128" cy="1179576"/>
          </a:xfrm>
        </p:spPr>
        <p:txBody>
          <a:bodyPr>
            <a:normAutofit/>
          </a:bodyPr>
          <a:lstStyle/>
          <a:p>
            <a:br>
              <a:rPr lang="en-US" sz="2500" dirty="0"/>
            </a:br>
            <a:r>
              <a:rPr lang="en-US" sz="2800" dirty="0">
                <a:effectLst>
                  <a:outerShdw blurRad="38100" dist="38100" dir="2700000" algn="tl">
                    <a:srgbClr val="000000">
                      <a:alpha val="43137"/>
                    </a:srgbClr>
                  </a:outerShdw>
                </a:effectLst>
              </a:rPr>
              <a:t>ERTC Enforcement</a:t>
            </a:r>
            <a:br>
              <a:rPr lang="en-US" sz="2500" dirty="0"/>
            </a:br>
            <a:endParaRPr lang="en-US" sz="2500" dirty="0"/>
          </a:p>
        </p:txBody>
      </p:sp>
      <p:sp>
        <p:nvSpPr>
          <p:cNvPr id="24" name="Rectangle 23">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FFE06CA-BB09-87DC-8403-62E77C0322F3}"/>
              </a:ext>
            </a:extLst>
          </p:cNvPr>
          <p:cNvPicPr>
            <a:picLocks noChangeAspect="1"/>
          </p:cNvPicPr>
          <p:nvPr/>
        </p:nvPicPr>
        <p:blipFill rotWithShape="1">
          <a:blip r:embed="rId3"/>
          <a:srcRect r="14184" b="2"/>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14073265-FEB1-CB06-0278-1A2B8E443296}"/>
              </a:ext>
            </a:extLst>
          </p:cNvPr>
          <p:cNvSpPr>
            <a:spLocks noGrp="1"/>
          </p:cNvSpPr>
          <p:nvPr>
            <p:ph idx="1"/>
          </p:nvPr>
        </p:nvSpPr>
        <p:spPr>
          <a:xfrm>
            <a:off x="7618958" y="3193660"/>
            <a:ext cx="3872243" cy="3806072"/>
          </a:xfrm>
        </p:spPr>
        <p:txBody>
          <a:bodyPr anchor="ctr">
            <a:normAutofit/>
          </a:bodyPr>
          <a:lstStyle/>
          <a:p>
            <a:pPr marL="0" indent="0">
              <a:lnSpc>
                <a:spcPct val="100000"/>
              </a:lnSpc>
              <a:buNone/>
            </a:pPr>
            <a:r>
              <a:rPr lang="en-US" sz="1500" dirty="0">
                <a:latin typeface="Times New Roman" panose="02020603050405020304" pitchFamily="18" charset="0"/>
                <a:cs typeface="Times New Roman" panose="02020603050405020304" pitchFamily="18" charset="0"/>
              </a:rPr>
              <a:t>The IRS released Red flags </a:t>
            </a:r>
            <a:r>
              <a:rPr lang="en-US" sz="1500" dirty="0">
                <a:solidFill>
                  <a:srgbClr val="C00000"/>
                </a:solidFill>
                <a:latin typeface="Times New Roman" panose="02020603050405020304" pitchFamily="18" charset="0"/>
                <a:cs typeface="Times New Roman" panose="02020603050405020304" pitchFamily="18" charset="0"/>
              </a:rPr>
              <a:t>for Employee Retention Credit </a:t>
            </a:r>
            <a:r>
              <a:rPr lang="en-US" sz="1500" dirty="0">
                <a:latin typeface="Times New Roman" panose="02020603050405020304" pitchFamily="18" charset="0"/>
                <a:cs typeface="Times New Roman" panose="02020603050405020304" pitchFamily="18" charset="0"/>
              </a:rPr>
              <a:t>claims; IRS reminds businesses to watch out for warning signs of aggressive promotion that can mislead people into making improper ERTC claims | </a:t>
            </a:r>
          </a:p>
          <a:p>
            <a:pPr marL="0" indent="0">
              <a:lnSpc>
                <a:spcPct val="100000"/>
              </a:lnSpc>
              <a:buNone/>
            </a:pPr>
            <a:r>
              <a:rPr lang="en-US" sz="1500" dirty="0">
                <a:latin typeface="Times New Roman" panose="02020603050405020304" pitchFamily="18" charset="0"/>
                <a:cs typeface="Times New Roman" panose="02020603050405020304" pitchFamily="18" charset="0"/>
              </a:rPr>
              <a:t>Internal Revenue Service and warns </a:t>
            </a:r>
            <a:r>
              <a:rPr lang="en-US" sz="1500" i="1" dirty="0">
                <a:solidFill>
                  <a:srgbClr val="C00000"/>
                </a:solidFill>
                <a:latin typeface="Times New Roman" panose="02020603050405020304" pitchFamily="18" charset="0"/>
                <a:cs typeface="Times New Roman" panose="02020603050405020304" pitchFamily="18" charset="0"/>
              </a:rPr>
              <a:t>“businesses should be cautious of advertised schemes and direct solicitations promising tax savings that are too good to be true.” </a:t>
            </a:r>
          </a:p>
          <a:p>
            <a:pPr marL="0" indent="0">
              <a:lnSpc>
                <a:spcPct val="100000"/>
              </a:lnSpc>
              <a:buNone/>
            </a:pPr>
            <a:r>
              <a:rPr lang="en-US" sz="1500" dirty="0">
                <a:latin typeface="Times New Roman" panose="02020603050405020304" pitchFamily="18" charset="0"/>
                <a:cs typeface="Times New Roman" panose="02020603050405020304" pitchFamily="18" charset="0"/>
              </a:rPr>
              <a:t>Taxpayers are always responsible for the information reported on their tax returns. </a:t>
            </a:r>
          </a:p>
          <a:p>
            <a:pPr marL="0" indent="0">
              <a:lnSpc>
                <a:spcPct val="100000"/>
              </a:lnSpc>
              <a:buNone/>
            </a:pPr>
            <a:r>
              <a:rPr lang="en-US" sz="1500" dirty="0">
                <a:latin typeface="Times New Roman" panose="02020603050405020304" pitchFamily="18" charset="0"/>
                <a:cs typeface="Times New Roman" panose="02020603050405020304" pitchFamily="18" charset="0"/>
              </a:rPr>
              <a:t>Improperly claiming the ERTC could result in taxpayers being required to repay the credit along with penalties and interest.”</a:t>
            </a:r>
          </a:p>
          <a:p>
            <a:pPr marL="0" indent="0">
              <a:lnSpc>
                <a:spcPct val="100000"/>
              </a:lnSpc>
              <a:buNone/>
            </a:pPr>
            <a:endParaRPr lang="en-US" sz="1500" dirty="0">
              <a:latin typeface="Times New Roman" panose="02020603050405020304" pitchFamily="18" charset="0"/>
              <a:cs typeface="Times New Roman" panose="02020603050405020304" pitchFamily="18" charset="0"/>
            </a:endParaRPr>
          </a:p>
          <a:p>
            <a:pPr marL="0" indent="0">
              <a:lnSpc>
                <a:spcPct val="100000"/>
              </a:lnSpc>
              <a:buNone/>
            </a:pPr>
            <a:endParaRPr lang="en-US" sz="1500" dirty="0">
              <a:latin typeface="Times New Roman" panose="02020603050405020304" pitchFamily="18" charset="0"/>
              <a:cs typeface="Times New Roman" panose="02020603050405020304" pitchFamily="18" charset="0"/>
            </a:endParaRPr>
          </a:p>
          <a:p>
            <a:pPr marL="0" indent="0">
              <a:lnSpc>
                <a:spcPct val="100000"/>
              </a:lnSpc>
              <a:buNone/>
            </a:pPr>
            <a:endParaRPr lang="en-US" sz="1500" dirty="0">
              <a:latin typeface="Times New Roman" panose="02020603050405020304" pitchFamily="18" charset="0"/>
              <a:cs typeface="Times New Roman" panose="02020603050405020304" pitchFamily="18" charset="0"/>
            </a:endParaRPr>
          </a:p>
          <a:p>
            <a:pPr marL="0" indent="0">
              <a:lnSpc>
                <a:spcPct val="100000"/>
              </a:lnSpc>
              <a:buNone/>
            </a:pPr>
            <a:endParaRPr lang="en-US" sz="1500" dirty="0">
              <a:latin typeface="Times New Roman" panose="02020603050405020304" pitchFamily="18" charset="0"/>
              <a:cs typeface="Times New Roman" panose="02020603050405020304" pitchFamily="18" charset="0"/>
            </a:endParaRPr>
          </a:p>
          <a:p>
            <a:pPr>
              <a:lnSpc>
                <a:spcPct val="100000"/>
              </a:lnSpc>
            </a:pPr>
            <a:endParaRPr lang="en-US" sz="1500" dirty="0"/>
          </a:p>
        </p:txBody>
      </p:sp>
    </p:spTree>
    <p:extLst>
      <p:ext uri="{BB962C8B-B14F-4D97-AF65-F5344CB8AC3E}">
        <p14:creationId xmlns:p14="http://schemas.microsoft.com/office/powerpoint/2010/main" val="2849711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41147F3-1144-EA19-0C60-5428333AF9D7}"/>
              </a:ext>
            </a:extLst>
          </p:cNvPr>
          <p:cNvSpPr>
            <a:spLocks noGrp="1"/>
          </p:cNvSpPr>
          <p:nvPr>
            <p:ph type="title"/>
          </p:nvPr>
        </p:nvSpPr>
        <p:spPr>
          <a:xfrm>
            <a:off x="6833614" y="428575"/>
            <a:ext cx="4578337" cy="1161288"/>
          </a:xfrm>
        </p:spPr>
        <p:txBody>
          <a:bodyPr anchor="b">
            <a:normAutofit/>
          </a:bodyPr>
          <a:lstStyle/>
          <a:p>
            <a:r>
              <a:rPr lang="en-US" sz="2800" dirty="0">
                <a:solidFill>
                  <a:srgbClr val="002060"/>
                </a:solidFill>
                <a:effectLst>
                  <a:outerShdw blurRad="38100" dist="38100" dir="2700000" algn="tl">
                    <a:srgbClr val="000000">
                      <a:alpha val="43137"/>
                    </a:srgbClr>
                  </a:outerShdw>
                </a:effectLst>
              </a:rPr>
              <a:t>Who Qualifies</a:t>
            </a:r>
          </a:p>
        </p:txBody>
      </p:sp>
      <p:pic>
        <p:nvPicPr>
          <p:cNvPr id="3" name="Picture 2">
            <a:extLst>
              <a:ext uri="{FF2B5EF4-FFF2-40B4-BE49-F238E27FC236}">
                <a16:creationId xmlns:a16="http://schemas.microsoft.com/office/drawing/2014/main" id="{4D2BB96E-E5F1-B5A6-25F6-E7FDFF33A536}"/>
              </a:ext>
            </a:extLst>
          </p:cNvPr>
          <p:cNvPicPr>
            <a:picLocks noChangeAspect="1"/>
          </p:cNvPicPr>
          <p:nvPr/>
        </p:nvPicPr>
        <p:blipFill rotWithShape="1">
          <a:blip r:embed="rId2"/>
          <a:srcRect l="32485" r="12872" b="1"/>
          <a:stretch/>
        </p:blipFill>
        <p:spPr>
          <a:xfrm>
            <a:off x="838199" y="566928"/>
            <a:ext cx="5157216" cy="5285232"/>
          </a:xfrm>
          <a:prstGeom prst="rect">
            <a:avLst/>
          </a:prstGeom>
          <a:effectLst>
            <a:outerShdw blurRad="50800" dist="50800" dir="5400000" algn="ctr" rotWithShape="0">
              <a:srgbClr val="000000">
                <a:alpha val="99000"/>
              </a:srgbClr>
            </a:outerShdw>
          </a:effectLst>
        </p:spPr>
      </p:pic>
      <p:sp>
        <p:nvSpPr>
          <p:cNvPr id="7" name="Content Placeholder 6">
            <a:extLst>
              <a:ext uri="{FF2B5EF4-FFF2-40B4-BE49-F238E27FC236}">
                <a16:creationId xmlns:a16="http://schemas.microsoft.com/office/drawing/2014/main" id="{53A2EF2F-1DA8-273C-38F0-049A736483B3}"/>
              </a:ext>
            </a:extLst>
          </p:cNvPr>
          <p:cNvSpPr txBox="1">
            <a:spLocks noGrp="1"/>
          </p:cNvSpPr>
          <p:nvPr>
            <p:ph idx="1"/>
          </p:nvPr>
        </p:nvSpPr>
        <p:spPr>
          <a:xfrm>
            <a:off x="6833614" y="1898374"/>
            <a:ext cx="4984012" cy="3776472"/>
          </a:xfrm>
          <a:prstGeom prst="rect">
            <a:avLst/>
          </a:prstGeom>
        </p:spPr>
        <p:txBody>
          <a:bodyPr rtlCol="0">
            <a:noAutofit/>
          </a:bodyPr>
          <a:lstStyle/>
          <a:p>
            <a:pPr marL="0" indent="0">
              <a:spcBef>
                <a:spcPts val="600"/>
              </a:spcBef>
              <a:spcAft>
                <a:spcPts val="600"/>
              </a:spcAft>
              <a:buNone/>
            </a:pPr>
            <a:r>
              <a:rPr lang="en-US" sz="2000" dirty="0">
                <a:latin typeface="Times New Roman" panose="02020603050405020304" pitchFamily="18" charset="0"/>
                <a:cs typeface="Times New Roman" panose="02020603050405020304" pitchFamily="18" charset="0"/>
              </a:rPr>
              <a:t>To qualify for the ERTC  the employer has to meet one of two alternative tests. </a:t>
            </a:r>
          </a:p>
          <a:p>
            <a:pPr marL="0" indent="0">
              <a:spcBef>
                <a:spcPts val="600"/>
              </a:spcBef>
              <a:spcAft>
                <a:spcPts val="600"/>
              </a:spcAft>
              <a:buNone/>
            </a:pPr>
            <a:r>
              <a:rPr lang="en-US" sz="2000" dirty="0">
                <a:solidFill>
                  <a:srgbClr val="C00000"/>
                </a:solidFill>
                <a:latin typeface="Times New Roman" panose="02020603050405020304" pitchFamily="18" charset="0"/>
                <a:cs typeface="Times New Roman" panose="02020603050405020304" pitchFamily="18" charset="0"/>
              </a:rPr>
              <a:t>The tests are calculated each calendar quarter – either:</a:t>
            </a:r>
          </a:p>
          <a:p>
            <a:pPr>
              <a:spcBef>
                <a:spcPts val="600"/>
              </a:spcBef>
              <a:spcAft>
                <a:spcPts val="600"/>
              </a:spcAft>
            </a:pPr>
            <a:r>
              <a:rPr lang="en-US" sz="2000" dirty="0">
                <a:latin typeface="Times New Roman" panose="02020603050405020304" pitchFamily="18" charset="0"/>
                <a:cs typeface="Times New Roman" panose="02020603050405020304" pitchFamily="18" charset="0"/>
              </a:rPr>
              <a:t>The employer’s business is fully or partially suspended by government order due to COVID-19 during the calendar quarter, or</a:t>
            </a:r>
          </a:p>
          <a:p>
            <a:pPr>
              <a:spcBef>
                <a:spcPts val="600"/>
              </a:spcBef>
              <a:spcAft>
                <a:spcPts val="600"/>
              </a:spcAft>
            </a:pPr>
            <a:r>
              <a:rPr lang="en-US" sz="2000" dirty="0">
                <a:solidFill>
                  <a:srgbClr val="C00000"/>
                </a:solidFill>
                <a:latin typeface="Times New Roman" panose="02020603050405020304" pitchFamily="18" charset="0"/>
                <a:cs typeface="Times New Roman" panose="02020603050405020304" pitchFamily="18" charset="0"/>
              </a:rPr>
              <a:t>The employer had a significant decline in gross receipts.</a:t>
            </a:r>
          </a:p>
        </p:txBody>
      </p:sp>
      <p:sp>
        <p:nvSpPr>
          <p:cNvPr id="25" name="Rectangle 24">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881197"/>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1147F3-1144-EA19-0C60-5428333AF9D7}"/>
              </a:ext>
            </a:extLst>
          </p:cNvPr>
          <p:cNvSpPr>
            <a:spLocks noGrp="1"/>
          </p:cNvSpPr>
          <p:nvPr>
            <p:ph type="title"/>
          </p:nvPr>
        </p:nvSpPr>
        <p:spPr>
          <a:xfrm>
            <a:off x="1115568" y="548640"/>
            <a:ext cx="10168128" cy="1179576"/>
          </a:xfrm>
        </p:spPr>
        <p:txBody>
          <a:bodyPr vert="horz" lIns="91440" tIns="45720" rIns="91440" bIns="45720" rtlCol="0" anchor="ctr">
            <a:noAutofit/>
          </a:bodyPr>
          <a:lstStyle/>
          <a:p>
            <a:br>
              <a:rPr lang="en-US" sz="2500" dirty="0"/>
            </a:br>
            <a:r>
              <a:rPr lang="en-US" sz="2800" dirty="0">
                <a:solidFill>
                  <a:srgbClr val="002060"/>
                </a:solidFill>
                <a:effectLst>
                  <a:outerShdw blurRad="38100" dist="38100" dir="2700000" algn="tl">
                    <a:srgbClr val="000000">
                      <a:alpha val="43137"/>
                    </a:srgbClr>
                  </a:outerShdw>
                </a:effectLst>
              </a:rPr>
              <a:t>Calculation of the Credit</a:t>
            </a:r>
            <a:br>
              <a:rPr lang="en-US" sz="2800" dirty="0">
                <a:solidFill>
                  <a:srgbClr val="002060"/>
                </a:solidFill>
              </a:rPr>
            </a:br>
            <a:endParaRPr lang="en-US" sz="2800" dirty="0">
              <a:solidFill>
                <a:srgbClr val="002060"/>
              </a:solidFill>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67F816-7585-8F76-416E-8A633ACE2C70}"/>
              </a:ext>
            </a:extLst>
          </p:cNvPr>
          <p:cNvPicPr>
            <a:picLocks noChangeAspect="1"/>
          </p:cNvPicPr>
          <p:nvPr/>
        </p:nvPicPr>
        <p:blipFill rotWithShape="1">
          <a:blip r:embed="rId2"/>
          <a:srcRect l="1146" r="2" b="2"/>
          <a:stretch/>
        </p:blipFill>
        <p:spPr>
          <a:xfrm>
            <a:off x="558209" y="2499015"/>
            <a:ext cx="6009855" cy="3694176"/>
          </a:xfrm>
          <a:prstGeom prst="rect">
            <a:avLst/>
          </a:prstGeom>
        </p:spPr>
      </p:pic>
      <p:sp>
        <p:nvSpPr>
          <p:cNvPr id="4" name="TextBox 3">
            <a:extLst>
              <a:ext uri="{FF2B5EF4-FFF2-40B4-BE49-F238E27FC236}">
                <a16:creationId xmlns:a16="http://schemas.microsoft.com/office/drawing/2014/main" id="{A163BE22-EDBA-20B7-C986-C873FCDD7B92}"/>
              </a:ext>
            </a:extLst>
          </p:cNvPr>
          <p:cNvSpPr txBox="1"/>
          <p:nvPr/>
        </p:nvSpPr>
        <p:spPr>
          <a:xfrm>
            <a:off x="6813176" y="2362559"/>
            <a:ext cx="4909432" cy="3831336"/>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 qualified wages paid between March 13, 2020, and December 31, 2020, the employer is entitled to a credit of 50% of the qualified wages, up to a maximum of $5,000 credit. </a:t>
            </a:r>
          </a:p>
          <a:p>
            <a:pPr marL="0" marR="0" lvl="0"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qualified wages paid between January 1, 2021, and December 31, 2021, the employer is entitled to a credit of 70% of the qualified wages up to a maximum of $7,000 per quarter. </a:t>
            </a:r>
          </a:p>
          <a:p>
            <a:pPr marL="0" marR="0" lvl="0"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Recovery Startup Businesses may receive a separate $50,000 maximum aggregate credit for the third and fourth quarters of 2021.</a:t>
            </a:r>
          </a:p>
        </p:txBody>
      </p:sp>
    </p:spTree>
    <p:extLst>
      <p:ext uri="{BB962C8B-B14F-4D97-AF65-F5344CB8AC3E}">
        <p14:creationId xmlns:p14="http://schemas.microsoft.com/office/powerpoint/2010/main" val="1439684554"/>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8E1C8E-1722-B47B-01C4-393813AC804E}"/>
              </a:ext>
            </a:extLst>
          </p:cNvPr>
          <p:cNvSpPr txBox="1"/>
          <p:nvPr/>
        </p:nvSpPr>
        <p:spPr>
          <a:xfrm>
            <a:off x="7800975" y="595580"/>
            <a:ext cx="4391025" cy="1323439"/>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Employee Retention Credit</a:t>
            </a:r>
          </a:p>
        </p:txBody>
      </p:sp>
      <p:pic>
        <p:nvPicPr>
          <p:cNvPr id="6" name="Picture 5">
            <a:extLst>
              <a:ext uri="{FF2B5EF4-FFF2-40B4-BE49-F238E27FC236}">
                <a16:creationId xmlns:a16="http://schemas.microsoft.com/office/drawing/2014/main" id="{FAC4F393-4570-AC2A-9830-11F070C51862}"/>
              </a:ext>
            </a:extLst>
          </p:cNvPr>
          <p:cNvPicPr>
            <a:picLocks noChangeAspect="1"/>
          </p:cNvPicPr>
          <p:nvPr/>
        </p:nvPicPr>
        <p:blipFill>
          <a:blip r:embed="rId2"/>
          <a:stretch>
            <a:fillRect/>
          </a:stretch>
        </p:blipFill>
        <p:spPr>
          <a:xfrm>
            <a:off x="8011663" y="2229759"/>
            <a:ext cx="3898653" cy="1784925"/>
          </a:xfrm>
          <a:prstGeom prst="rect">
            <a:avLst/>
          </a:prstGeom>
        </p:spPr>
      </p:pic>
      <p:sp>
        <p:nvSpPr>
          <p:cNvPr id="5" name="TextBox 4">
            <a:extLst>
              <a:ext uri="{FF2B5EF4-FFF2-40B4-BE49-F238E27FC236}">
                <a16:creationId xmlns:a16="http://schemas.microsoft.com/office/drawing/2014/main" id="{29C0B076-0210-4F60-4D63-0D29ECD50B68}"/>
              </a:ext>
            </a:extLst>
          </p:cNvPr>
          <p:cNvSpPr txBox="1"/>
          <p:nvPr/>
        </p:nvSpPr>
        <p:spPr>
          <a:xfrm>
            <a:off x="452488" y="246800"/>
            <a:ext cx="7277492" cy="2454300"/>
          </a:xfrm>
          <a:prstGeom prst="rect">
            <a:avLst/>
          </a:prstGeom>
        </p:spPr>
        <p:txBody>
          <a:bodyPr vert="horz" lIns="91440" tIns="45720" rIns="91440" bIns="45720" rtlCol="0">
            <a:noAutofit/>
          </a:bodyPr>
          <a:lstStyle/>
          <a:p>
            <a:pPr marL="2286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On </a:t>
            </a:r>
            <a:r>
              <a:rPr lang="en-US" sz="1400" dirty="0">
                <a:solidFill>
                  <a:srgbClr val="FFFF00">
                    <a:alpha val="80000"/>
                  </a:srgbClr>
                </a:solidFill>
                <a:effectLst/>
              </a:rPr>
              <a:t>September 14, 2023, </a:t>
            </a:r>
            <a:r>
              <a:rPr lang="en-US" sz="1400" dirty="0">
                <a:solidFill>
                  <a:schemeClr val="bg1">
                    <a:alpha val="80000"/>
                  </a:schemeClr>
                </a:solidFill>
                <a:effectLst/>
              </a:rPr>
              <a:t>the IRS announced they were halting processing any claims received after this date until at least January 2024. </a:t>
            </a:r>
          </a:p>
          <a:p>
            <a:pPr marL="2286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On </a:t>
            </a:r>
            <a:r>
              <a:rPr lang="en-US" sz="1400" dirty="0">
                <a:solidFill>
                  <a:srgbClr val="FFFF00">
                    <a:alpha val="80000"/>
                  </a:srgbClr>
                </a:solidFill>
                <a:effectLst/>
              </a:rPr>
              <a:t>October 19, 2023</a:t>
            </a:r>
            <a:r>
              <a:rPr lang="en-US" sz="1400" dirty="0">
                <a:solidFill>
                  <a:schemeClr val="bg1">
                    <a:alpha val="80000"/>
                  </a:schemeClr>
                </a:solidFill>
                <a:effectLst/>
              </a:rPr>
              <a:t>, the IRS issued details on a special Withdraw an Employee Retention Credit (ERC) claim | Internal Revenue Service. </a:t>
            </a:r>
          </a:p>
          <a:p>
            <a:pPr marL="8001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This service was created to allow any business that filed a claim in error and who had not received the refund to withdraw the claim without any penalty, interest, or criminal charges. </a:t>
            </a:r>
          </a:p>
          <a:p>
            <a:pPr marL="8001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At that time, the IRS noted, </a:t>
            </a:r>
            <a:r>
              <a:rPr lang="en-US" sz="1400" i="1" dirty="0">
                <a:solidFill>
                  <a:schemeClr val="bg1">
                    <a:alpha val="80000"/>
                  </a:schemeClr>
                </a:solidFill>
                <a:effectLst/>
              </a:rPr>
              <a:t>“if you willfully filed a fraudulent ERTC claim, or if you assisted or conspired in such conduct, withdrawing a fraudulent claim will not exempt you from potential criminal investigation and prosecution</a:t>
            </a:r>
            <a:r>
              <a:rPr lang="en-US" sz="1400" dirty="0">
                <a:solidFill>
                  <a:schemeClr val="bg1">
                    <a:alpha val="80000"/>
                  </a:schemeClr>
                </a:solidFill>
                <a:effectLst/>
              </a:rPr>
              <a:t>.”</a:t>
            </a:r>
          </a:p>
          <a:p>
            <a:pPr marL="2286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Since the withdrawal process didn’t assist those who had already received their refunds, on </a:t>
            </a:r>
            <a:r>
              <a:rPr lang="en-US" sz="1400" dirty="0">
                <a:solidFill>
                  <a:srgbClr val="FFFF00">
                    <a:alpha val="80000"/>
                  </a:srgbClr>
                </a:solidFill>
                <a:effectLst/>
              </a:rPr>
              <a:t>December 21, 2023</a:t>
            </a:r>
            <a:r>
              <a:rPr lang="en-US" sz="1400" dirty="0">
                <a:solidFill>
                  <a:schemeClr val="bg1">
                    <a:alpha val="80000"/>
                  </a:schemeClr>
                </a:solidFill>
                <a:effectLst/>
              </a:rPr>
              <a:t>, the IRS released information on Employee Retention Credit – Voluntary Disclosure Program  Internal Revenue Service. (ERC-VDP). </a:t>
            </a:r>
          </a:p>
          <a:p>
            <a:pPr marL="8001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The ERC-VDP allowed you to notify the IRS that you want to return the ERTC funds you received in error without penalty and at 80% of the credit you received. </a:t>
            </a:r>
          </a:p>
          <a:p>
            <a:pPr marL="8001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The IRS was offering this “discount” to help offset the fees businesses may have paid to one of these boutique firms so that there is as little financial harm as possible. </a:t>
            </a:r>
          </a:p>
          <a:p>
            <a:pPr marL="8001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This program was only available through March 22, 2024, </a:t>
            </a:r>
          </a:p>
          <a:p>
            <a:pPr marL="2286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On </a:t>
            </a:r>
            <a:r>
              <a:rPr lang="en-US" sz="1400" dirty="0">
                <a:solidFill>
                  <a:srgbClr val="FFFF00">
                    <a:alpha val="80000"/>
                  </a:srgbClr>
                </a:solidFill>
                <a:effectLst/>
              </a:rPr>
              <a:t>August 8</a:t>
            </a:r>
            <a:r>
              <a:rPr lang="en-US" sz="1400" baseline="30000" dirty="0">
                <a:solidFill>
                  <a:srgbClr val="FFFF00">
                    <a:alpha val="80000"/>
                  </a:srgbClr>
                </a:solidFill>
                <a:effectLst/>
              </a:rPr>
              <a:t>th</a:t>
            </a:r>
            <a:r>
              <a:rPr lang="en-US" sz="1400" dirty="0">
                <a:solidFill>
                  <a:srgbClr val="FFFF00">
                    <a:alpha val="80000"/>
                  </a:srgbClr>
                </a:solidFill>
                <a:effectLst/>
              </a:rPr>
              <a:t>, 2024, </a:t>
            </a:r>
            <a:r>
              <a:rPr lang="en-US" sz="1400" dirty="0">
                <a:solidFill>
                  <a:schemeClr val="bg1">
                    <a:alpha val="80000"/>
                  </a:schemeClr>
                </a:solidFill>
                <a:effectLst/>
              </a:rPr>
              <a:t>the moratorium on claims from September 14, 2023, has been lifted, and the IRS has begun to examine claims from September 2023, through January 31, 2024. </a:t>
            </a:r>
          </a:p>
          <a:p>
            <a:pPr marL="228600" marR="0" indent="-228600">
              <a:spcBef>
                <a:spcPts val="600"/>
              </a:spcBef>
              <a:spcAft>
                <a:spcPts val="600"/>
              </a:spcAft>
              <a:buFont typeface="Arial" panose="020B0604020202020204" pitchFamily="34" charset="0"/>
              <a:buChar char="•"/>
            </a:pPr>
            <a:r>
              <a:rPr lang="en-US" sz="1400" dirty="0">
                <a:solidFill>
                  <a:schemeClr val="bg1">
                    <a:alpha val="80000"/>
                  </a:schemeClr>
                </a:solidFill>
                <a:effectLst/>
              </a:rPr>
              <a:t>On </a:t>
            </a:r>
            <a:r>
              <a:rPr lang="en-US" sz="1400" dirty="0">
                <a:solidFill>
                  <a:srgbClr val="FFFF00">
                    <a:alpha val="80000"/>
                  </a:srgbClr>
                </a:solidFill>
                <a:effectLst/>
              </a:rPr>
              <a:t>August 15, 2024</a:t>
            </a:r>
            <a:r>
              <a:rPr lang="en-US" sz="1400" dirty="0">
                <a:solidFill>
                  <a:schemeClr val="bg1">
                    <a:alpha val="80000"/>
                  </a:schemeClr>
                </a:solidFill>
                <a:effectLst/>
              </a:rPr>
              <a:t>, the IRS reopened the voluntary disclosure program with a 5% lesser discount through November 22, 2024.</a:t>
            </a:r>
          </a:p>
        </p:txBody>
      </p:sp>
    </p:spTree>
    <p:extLst>
      <p:ext uri="{BB962C8B-B14F-4D97-AF65-F5344CB8AC3E}">
        <p14:creationId xmlns:p14="http://schemas.microsoft.com/office/powerpoint/2010/main" val="2831340619"/>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69FA-CFDD-B1E9-6663-AE257413D9FF}"/>
              </a:ext>
            </a:extLst>
          </p:cNvPr>
          <p:cNvSpPr>
            <a:spLocks noGrp="1"/>
          </p:cNvSpPr>
          <p:nvPr>
            <p:ph type="title"/>
          </p:nvPr>
        </p:nvSpPr>
        <p:spPr>
          <a:xfrm>
            <a:off x="838200" y="2375555"/>
            <a:ext cx="7118023" cy="2708872"/>
          </a:xfrm>
        </p:spPr>
        <p:txBody>
          <a:bodyPr>
            <a:noAutofit/>
          </a:bodyPr>
          <a:lstStyle/>
          <a:p>
            <a:pPr>
              <a:lnSpc>
                <a:spcPct val="100000"/>
              </a:lnSpc>
              <a:spcBef>
                <a:spcPts val="600"/>
              </a:spcBef>
              <a:spcAft>
                <a:spcPts val="600"/>
              </a:spcAft>
            </a:pPr>
            <a:br>
              <a:rPr lang="en-US" sz="2000" dirty="0"/>
            </a:br>
            <a:r>
              <a:rPr lang="en-US" sz="2000" dirty="0">
                <a:latin typeface="Aptos" panose="020B0004020202020204" pitchFamily="34" charset="0"/>
              </a:rPr>
              <a:t>Most ERC claims that IRS has reviewed have the potential for errors. IRS says that 10% to 20% of filings are clearly erroneous and between 60% and 70% show an unacceptable level of risk of error. </a:t>
            </a:r>
            <a:br>
              <a:rPr lang="en-US" sz="2000" dirty="0">
                <a:latin typeface="Aptos" panose="020B0004020202020204" pitchFamily="34" charset="0"/>
              </a:rPr>
            </a:br>
            <a:br>
              <a:rPr lang="en-US" sz="2000" dirty="0">
                <a:latin typeface="Aptos" panose="020B0004020202020204" pitchFamily="34" charset="0"/>
              </a:rPr>
            </a:br>
            <a:r>
              <a:rPr lang="en-US" sz="2000" dirty="0">
                <a:latin typeface="Aptos" panose="020B0004020202020204" pitchFamily="34" charset="0"/>
              </a:rPr>
              <a:t>Only 10% to 20% are zero-risk or low-risk. IRS will begin to process refund claims in this third group, provided the taxpayer filed the 941-X before Sept. 14, 2023. </a:t>
            </a:r>
            <a:br>
              <a:rPr lang="en-US" sz="2000" dirty="0">
                <a:latin typeface="Aptos" panose="020B0004020202020204" pitchFamily="34" charset="0"/>
              </a:rPr>
            </a:br>
            <a:br>
              <a:rPr lang="en-US" sz="2000" dirty="0">
                <a:latin typeface="Aptos" panose="020B0004020202020204" pitchFamily="34" charset="0"/>
              </a:rPr>
            </a:br>
            <a:r>
              <a:rPr lang="en-US" sz="2000" dirty="0">
                <a:latin typeface="Aptos" panose="020B0004020202020204" pitchFamily="34" charset="0"/>
              </a:rPr>
              <a:t>Later-filed claims will continue to be subject to the agency’s moratorium on processing until the agency announces otherwise. </a:t>
            </a:r>
            <a:br>
              <a:rPr lang="en-US" sz="2000" dirty="0">
                <a:latin typeface="Aptos" panose="020B0004020202020204" pitchFamily="34" charset="0"/>
              </a:rPr>
            </a:br>
            <a:br>
              <a:rPr lang="en-US" sz="2000" dirty="0">
                <a:latin typeface="Aptos" panose="020B0004020202020204" pitchFamily="34" charset="0"/>
              </a:rPr>
            </a:br>
            <a:r>
              <a:rPr lang="en-US" sz="2000" dirty="0">
                <a:latin typeface="Aptos" panose="020B0004020202020204" pitchFamily="34" charset="0"/>
              </a:rPr>
              <a:t>Meanwhile, many legitimate ERTC filers are stuck waiting for their refunds with no recourse. Although IRS will have to pay interest when it eventually doles out the delayed refunds, that won’t help businesses that need the money now.</a:t>
            </a:r>
            <a:br>
              <a:rPr lang="en-US" sz="2000" dirty="0">
                <a:latin typeface="Aptos" panose="020B0004020202020204" pitchFamily="34" charset="0"/>
              </a:rPr>
            </a:br>
            <a:endParaRPr lang="en-US" sz="2000" dirty="0">
              <a:latin typeface="Aptos" panose="020B0004020202020204" pitchFamily="34" charset="0"/>
            </a:endParaRPr>
          </a:p>
        </p:txBody>
      </p:sp>
      <p:sp>
        <p:nvSpPr>
          <p:cNvPr id="3" name="TextBox 2">
            <a:extLst>
              <a:ext uri="{FF2B5EF4-FFF2-40B4-BE49-F238E27FC236}">
                <a16:creationId xmlns:a16="http://schemas.microsoft.com/office/drawing/2014/main" id="{4FF86177-CB4D-14C4-7596-3E13747DDCD8}"/>
              </a:ext>
            </a:extLst>
          </p:cNvPr>
          <p:cNvSpPr txBox="1"/>
          <p:nvPr/>
        </p:nvSpPr>
        <p:spPr>
          <a:xfrm>
            <a:off x="838200" y="362910"/>
            <a:ext cx="919893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Calibri" panose="020F0502020204030204"/>
                <a:ea typeface="+mn-ea"/>
                <a:cs typeface="+mn-cs"/>
              </a:rPr>
              <a:t>Employee Retention Credit</a:t>
            </a:r>
          </a:p>
        </p:txBody>
      </p:sp>
      <p:pic>
        <p:nvPicPr>
          <p:cNvPr id="4" name="Picture 3">
            <a:extLst>
              <a:ext uri="{FF2B5EF4-FFF2-40B4-BE49-F238E27FC236}">
                <a16:creationId xmlns:a16="http://schemas.microsoft.com/office/drawing/2014/main" id="{94B1C84E-0A9F-EFAA-144A-B04B4C2C6CB7}"/>
              </a:ext>
            </a:extLst>
          </p:cNvPr>
          <p:cNvPicPr>
            <a:picLocks noChangeAspect="1"/>
          </p:cNvPicPr>
          <p:nvPr/>
        </p:nvPicPr>
        <p:blipFill>
          <a:blip r:embed="rId2"/>
          <a:stretch>
            <a:fillRect/>
          </a:stretch>
        </p:blipFill>
        <p:spPr>
          <a:xfrm>
            <a:off x="8401050" y="1097289"/>
            <a:ext cx="2952750" cy="480840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473083439"/>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40DA-A2D4-6EA2-25B1-5F9C571D5E29}"/>
              </a:ext>
            </a:extLst>
          </p:cNvPr>
          <p:cNvSpPr>
            <a:spLocks noGrp="1"/>
          </p:cNvSpPr>
          <p:nvPr>
            <p:ph type="ctrTitle"/>
          </p:nvPr>
        </p:nvSpPr>
        <p:spPr>
          <a:xfrm>
            <a:off x="1076960" y="1173163"/>
            <a:ext cx="10038080" cy="2387600"/>
          </a:xfrm>
        </p:spPr>
        <p:txBody>
          <a:bodyPr>
            <a:normAutofit/>
          </a:bodyPr>
          <a:lstStyle/>
          <a:p>
            <a:r>
              <a:rPr lang="en-US" sz="4000" b="1" dirty="0">
                <a:solidFill>
                  <a:srgbClr val="C00000"/>
                </a:solidFill>
                <a:effectLst>
                  <a:outerShdw blurRad="38100" dist="38100" dir="2700000" algn="tl">
                    <a:srgbClr val="000000">
                      <a:alpha val="43137"/>
                    </a:srgbClr>
                  </a:outerShdw>
                </a:effectLst>
                <a:latin typeface="Arial Nova" panose="020B0504020202020204" pitchFamily="34" charset="0"/>
              </a:rPr>
              <a:t>Corporate Transparency Act (the “CTA”) </a:t>
            </a:r>
          </a:p>
        </p:txBody>
      </p:sp>
    </p:spTree>
    <p:extLst>
      <p:ext uri="{BB962C8B-B14F-4D97-AF65-F5344CB8AC3E}">
        <p14:creationId xmlns:p14="http://schemas.microsoft.com/office/powerpoint/2010/main" val="3825450360"/>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25894-CDE3-CE6A-8E50-1A6377710DFE}"/>
              </a:ext>
            </a:extLst>
          </p:cNvPr>
          <p:cNvSpPr txBox="1"/>
          <p:nvPr/>
        </p:nvSpPr>
        <p:spPr>
          <a:xfrm>
            <a:off x="654761" y="693733"/>
            <a:ext cx="7687961" cy="51860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FinCEN Beneficial Ownership Information Reporting</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Purpose of the Reporting Requirements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The </a:t>
            </a:r>
            <a:r>
              <a:rPr kumimoji="0" lang="en-US"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Corporate Transparency Act (the “CTA”) </a:t>
            </a: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is the federal law that creates jurisdiction for FinCEN institutes new beneficial ownership information (“BOI”) reporting requirements.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These new regulations were passed to allow FinCEN: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to collect certain information from companies and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disclose it to authorized government authorities and financial institutions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who work to prevent criminals, terrorists, proliferators, and corrupt oligarchs from hiding illicit money or other property in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7F8E87D-7EDA-2125-4129-EFB27AEF63C2}"/>
              </a:ext>
            </a:extLst>
          </p:cNvPr>
          <p:cNvPicPr>
            <a:picLocks noChangeAspect="1"/>
          </p:cNvPicPr>
          <p:nvPr/>
        </p:nvPicPr>
        <p:blipFill>
          <a:blip r:embed="rId2"/>
          <a:stretch>
            <a:fillRect/>
          </a:stretch>
        </p:blipFill>
        <p:spPr>
          <a:xfrm>
            <a:off x="8703978" y="775818"/>
            <a:ext cx="2899727" cy="4623436"/>
          </a:xfrm>
          <a:prstGeom prst="rect">
            <a:avLst/>
          </a:prstGeom>
        </p:spPr>
      </p:pic>
      <p:sp>
        <p:nvSpPr>
          <p:cNvPr id="3" name="TextBox 2">
            <a:extLst>
              <a:ext uri="{FF2B5EF4-FFF2-40B4-BE49-F238E27FC236}">
                <a16:creationId xmlns:a16="http://schemas.microsoft.com/office/drawing/2014/main" id="{9D81A1E8-BEF9-9476-3CE0-9F78A7484C46}"/>
              </a:ext>
            </a:extLst>
          </p:cNvPr>
          <p:cNvSpPr txBox="1"/>
          <p:nvPr/>
        </p:nvSpPr>
        <p:spPr>
          <a:xfrm rot="21347778">
            <a:off x="1049415" y="2447596"/>
            <a:ext cx="6070860" cy="1477328"/>
          </a:xfrm>
          <a:prstGeom prst="rect">
            <a:avLst/>
          </a:prstGeom>
          <a:solidFill>
            <a:schemeClr val="bg1"/>
          </a:solidFill>
          <a:effectLst>
            <a:outerShdw blurRad="50800" dist="50800" dir="5400000" algn="ctr" rotWithShape="0">
              <a:srgbClr val="000000">
                <a:alpha val="99000"/>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Financial Crimes Enforcement Network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FinCEN) is a bureau of the United States Department of the Treasury that collects and analyzes information about financial transactions in order to combat domestic and international money laundering, terrorist financing, and other financial crimes.</a:t>
            </a:r>
          </a:p>
        </p:txBody>
      </p:sp>
    </p:spTree>
    <p:extLst>
      <p:ext uri="{BB962C8B-B14F-4D97-AF65-F5344CB8AC3E}">
        <p14:creationId xmlns:p14="http://schemas.microsoft.com/office/powerpoint/2010/main" val="601151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758" y="1646394"/>
            <a:ext cx="5561151" cy="4585871"/>
          </a:xfrm>
          <a:prstGeom prst="rect">
            <a:avLst/>
          </a:prstGeom>
          <a:noFill/>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CPE - Continuing Professional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CPAs:</a:t>
            </a: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This Course will count as  2.0 hours of Group Internet Based or </a:t>
            </a:r>
            <a:b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Interactive Self Study Credit depending on how you access the Course.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404332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10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59091-E9C9-7CA1-D1F5-14BD6E0FBEE6}"/>
              </a:ext>
            </a:extLst>
          </p:cNvPr>
          <p:cNvSpPr>
            <a:spLocks noGrp="1"/>
          </p:cNvSpPr>
          <p:nvPr>
            <p:ph type="title"/>
          </p:nvPr>
        </p:nvSpPr>
        <p:spPr>
          <a:xfrm>
            <a:off x="5297762" y="329184"/>
            <a:ext cx="6251110" cy="1783080"/>
          </a:xfrm>
        </p:spPr>
        <p:txBody>
          <a:bodyPr anchor="b">
            <a:normAutofit/>
          </a:bodyPr>
          <a:lstStyle/>
          <a:p>
            <a:r>
              <a:rPr lang="en-US" sz="5400"/>
              <a:t>Response</a:t>
            </a:r>
          </a:p>
        </p:txBody>
      </p:sp>
      <p:pic>
        <p:nvPicPr>
          <p:cNvPr id="4" name="Picture 3">
            <a:extLst>
              <a:ext uri="{FF2B5EF4-FFF2-40B4-BE49-F238E27FC236}">
                <a16:creationId xmlns:a16="http://schemas.microsoft.com/office/drawing/2014/main" id="{5FB4A2C6-BA19-D91D-361A-26E09479A5B3}"/>
              </a:ext>
            </a:extLst>
          </p:cNvPr>
          <p:cNvPicPr>
            <a:picLocks noChangeAspect="1"/>
          </p:cNvPicPr>
          <p:nvPr/>
        </p:nvPicPr>
        <p:blipFill>
          <a:blip r:embed="rId2"/>
          <a:srcRect t="1625" b="3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E01CAB-6A3B-D5CC-55CB-8038E1BE6847}"/>
              </a:ext>
            </a:extLst>
          </p:cNvPr>
          <p:cNvSpPr>
            <a:spLocks noGrp="1"/>
          </p:cNvSpPr>
          <p:nvPr>
            <p:ph idx="1"/>
          </p:nvPr>
        </p:nvSpPr>
        <p:spPr>
          <a:xfrm>
            <a:off x="5297762" y="2706624"/>
            <a:ext cx="6251110" cy="3483864"/>
          </a:xfrm>
        </p:spPr>
        <p:txBody>
          <a:bodyPr>
            <a:normAutofit/>
          </a:bodyPr>
          <a:lstStyle/>
          <a:p>
            <a:pPr>
              <a:buFont typeface="Symbol" panose="05050102010706020507" pitchFamily="18" charset="2"/>
              <a:buChar char=""/>
            </a:pPr>
            <a:r>
              <a:rPr lang="en-US" sz="2200"/>
              <a:t>FinCEN estimated that over 30 million reporting companies existed before January 1, 2024. </a:t>
            </a:r>
          </a:p>
          <a:p>
            <a:pPr>
              <a:buFont typeface="Symbol" panose="05050102010706020507" pitchFamily="18" charset="2"/>
              <a:buChar char=""/>
            </a:pPr>
            <a:r>
              <a:rPr lang="en-US" sz="2200"/>
              <a:t>These companies have until January 1, 2025, to file their initial BOI reports—this deadline is less than four months away.</a:t>
            </a:r>
          </a:p>
          <a:p>
            <a:pPr>
              <a:buFont typeface="Symbol" panose="05050102010706020507" pitchFamily="18" charset="2"/>
              <a:buChar char=""/>
            </a:pPr>
            <a:r>
              <a:rPr lang="en-US" sz="2200"/>
              <a:t>The number of BOI reports filed with FinCEN since January 1, 2024, has fallen dramatically short of FinCEN's projections. </a:t>
            </a:r>
          </a:p>
          <a:p>
            <a:endParaRPr lang="en-US" sz="2200"/>
          </a:p>
        </p:txBody>
      </p:sp>
    </p:spTree>
    <p:extLst>
      <p:ext uri="{BB962C8B-B14F-4D97-AF65-F5344CB8AC3E}">
        <p14:creationId xmlns:p14="http://schemas.microsoft.com/office/powerpoint/2010/main" val="1381989323"/>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570E9-1CDF-FAA0-8616-A6B76787AC39}"/>
              </a:ext>
            </a:extLst>
          </p:cNvPr>
          <p:cNvSpPr>
            <a:spLocks noGrp="1"/>
          </p:cNvSpPr>
          <p:nvPr>
            <p:ph type="title"/>
          </p:nvPr>
        </p:nvSpPr>
        <p:spPr>
          <a:xfrm>
            <a:off x="761800" y="375559"/>
            <a:ext cx="5334197" cy="1708242"/>
          </a:xfrm>
        </p:spPr>
        <p:txBody>
          <a:bodyPr anchor="ctr">
            <a:normAutofit/>
          </a:bodyPr>
          <a:lstStyle/>
          <a:p>
            <a:r>
              <a:rPr lang="en-US" sz="3200" dirty="0"/>
              <a:t>Reasons for the Shortfall</a:t>
            </a:r>
          </a:p>
        </p:txBody>
      </p:sp>
      <p:sp>
        <p:nvSpPr>
          <p:cNvPr id="3" name="Content Placeholder 2">
            <a:extLst>
              <a:ext uri="{FF2B5EF4-FFF2-40B4-BE49-F238E27FC236}">
                <a16:creationId xmlns:a16="http://schemas.microsoft.com/office/drawing/2014/main" id="{9E540559-7B7C-8725-A0AF-B9D8FD80E393}"/>
              </a:ext>
            </a:extLst>
          </p:cNvPr>
          <p:cNvSpPr>
            <a:spLocks noGrp="1"/>
          </p:cNvSpPr>
          <p:nvPr>
            <p:ph idx="1"/>
          </p:nvPr>
        </p:nvSpPr>
        <p:spPr>
          <a:xfrm>
            <a:off x="761799" y="2390902"/>
            <a:ext cx="5431611" cy="3769835"/>
          </a:xfrm>
        </p:spPr>
        <p:txBody>
          <a:bodyPr anchor="ctr">
            <a:noAutofit/>
          </a:bodyPr>
          <a:lstStyle/>
          <a:p>
            <a:pPr marL="0" indent="0" defTabSz="457200">
              <a:lnSpc>
                <a:spcPct val="100000"/>
              </a:lnSpc>
              <a:buNone/>
            </a:pPr>
            <a:r>
              <a:rPr lang="en-US" sz="1600" dirty="0"/>
              <a:t>There are at least four possible explanations for this current shortfall. </a:t>
            </a:r>
          </a:p>
          <a:p>
            <a:pPr marL="0" indent="0" defTabSz="457200">
              <a:lnSpc>
                <a:spcPct val="100000"/>
              </a:lnSpc>
              <a:buNone/>
            </a:pPr>
            <a:r>
              <a:rPr lang="en-US" sz="1600" dirty="0"/>
              <a:t>1.	First, some reporting companies have postponed making their initial BOI reports pending the resolution of litigation challenging the constitutionality of the CTA. </a:t>
            </a:r>
          </a:p>
          <a:p>
            <a:pPr marL="0" indent="0" defTabSz="457200">
              <a:lnSpc>
                <a:spcPct val="100000"/>
              </a:lnSpc>
              <a:buNone/>
            </a:pPr>
            <a:r>
              <a:rPr lang="en-US" sz="1600" dirty="0"/>
              <a:t>2.	Second, some reporting companies have deferred making their initial BOI reports pending the possible enactment of federal legislation that would extend the initial BOI reporting deadline or repeal the CTA in its entirety. </a:t>
            </a:r>
          </a:p>
          <a:p>
            <a:pPr marL="0" indent="0" defTabSz="457200">
              <a:lnSpc>
                <a:spcPct val="100000"/>
              </a:lnSpc>
              <a:buNone/>
            </a:pPr>
            <a:r>
              <a:rPr lang="en-US" sz="1600" dirty="0"/>
              <a:t>3.	Third, some reporting companies have decided to file their initial BOI report as late as possible before the initial filing deadline of January 1, 2025, likely to minimize the need to file an updated BOI report if there is any change to an initial filing. </a:t>
            </a:r>
          </a:p>
          <a:p>
            <a:pPr marL="0" indent="0" defTabSz="457200">
              <a:lnSpc>
                <a:spcPct val="100000"/>
              </a:lnSpc>
              <a:buNone/>
            </a:pPr>
            <a:r>
              <a:rPr lang="en-US" sz="1600" dirty="0"/>
              <a:t>4.	Fourth, even with the number of articles from the press, law firms, accountants, and others, awareness of CTA requirements may not be as robust as FinCEN had expected. </a:t>
            </a:r>
          </a:p>
          <a:p>
            <a:endParaRPr lang="en-US" sz="1400" dirty="0"/>
          </a:p>
        </p:txBody>
      </p:sp>
      <p:pic>
        <p:nvPicPr>
          <p:cNvPr id="5" name="Picture 4" descr="Calculator, pen, compass, money and a paper with graphs printed on it">
            <a:extLst>
              <a:ext uri="{FF2B5EF4-FFF2-40B4-BE49-F238E27FC236}">
                <a16:creationId xmlns:a16="http://schemas.microsoft.com/office/drawing/2014/main" id="{6115BB5C-8EBF-612C-819E-E2F9ED846ACA}"/>
              </a:ext>
            </a:extLst>
          </p:cNvPr>
          <p:cNvPicPr>
            <a:picLocks noChangeAspect="1"/>
          </p:cNvPicPr>
          <p:nvPr/>
        </p:nvPicPr>
        <p:blipFill>
          <a:blip r:embed="rId2"/>
          <a:srcRect l="28716" r="2449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cxnSp>
        <p:nvCxnSpPr>
          <p:cNvPr id="6" name="Straight Connector 5">
            <a:extLst>
              <a:ext uri="{FF2B5EF4-FFF2-40B4-BE49-F238E27FC236}">
                <a16:creationId xmlns:a16="http://schemas.microsoft.com/office/drawing/2014/main" id="{50C70F18-59EA-112E-15A3-750D705F492D}"/>
              </a:ext>
            </a:extLst>
          </p:cNvPr>
          <p:cNvCxnSpPr/>
          <p:nvPr/>
        </p:nvCxnSpPr>
        <p:spPr>
          <a:xfrm>
            <a:off x="895546" y="1602556"/>
            <a:ext cx="459085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9270870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E25894-CDE3-CE6A-8E50-1A6377710DFE}"/>
              </a:ext>
            </a:extLst>
          </p:cNvPr>
          <p:cNvSpPr txBox="1"/>
          <p:nvPr/>
        </p:nvSpPr>
        <p:spPr>
          <a:xfrm>
            <a:off x="573265" y="1822237"/>
            <a:ext cx="6804688" cy="47243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Companies Who Are Required to File BOI Reports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domestic reporting companies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are required to report are:</a:t>
            </a:r>
          </a:p>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Corporations;</a:t>
            </a:r>
          </a:p>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Limited liability corporations; and </a:t>
            </a:r>
          </a:p>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Any other entity that was created by filing an organizing document with a Secretary of State or similar office (i.e., non-profit corporations). </a:t>
            </a:r>
          </a:p>
        </p:txBody>
      </p:sp>
      <p:pic>
        <p:nvPicPr>
          <p:cNvPr id="2" name="Picture 1">
            <a:extLst>
              <a:ext uri="{FF2B5EF4-FFF2-40B4-BE49-F238E27FC236}">
                <a16:creationId xmlns:a16="http://schemas.microsoft.com/office/drawing/2014/main" id="{5EA8DE9E-6A13-F4E0-D8C5-2503C7F67DC5}"/>
              </a:ext>
            </a:extLst>
          </p:cNvPr>
          <p:cNvPicPr>
            <a:picLocks noChangeAspect="1"/>
          </p:cNvPicPr>
          <p:nvPr/>
        </p:nvPicPr>
        <p:blipFill>
          <a:blip r:embed="rId2"/>
          <a:stretch>
            <a:fillRect/>
          </a:stretch>
        </p:blipFill>
        <p:spPr>
          <a:xfrm>
            <a:off x="0" y="152112"/>
            <a:ext cx="8260080" cy="1114425"/>
          </a:xfrm>
          <a:prstGeom prst="rect">
            <a:avLst/>
          </a:prstGeom>
        </p:spPr>
      </p:pic>
      <p:cxnSp>
        <p:nvCxnSpPr>
          <p:cNvPr id="4" name="Straight Connector 3">
            <a:extLst>
              <a:ext uri="{FF2B5EF4-FFF2-40B4-BE49-F238E27FC236}">
                <a16:creationId xmlns:a16="http://schemas.microsoft.com/office/drawing/2014/main" id="{6B2144D3-0212-E1E2-777B-2209F55331DD}"/>
              </a:ext>
            </a:extLst>
          </p:cNvPr>
          <p:cNvCxnSpPr/>
          <p:nvPr/>
        </p:nvCxnSpPr>
        <p:spPr>
          <a:xfrm>
            <a:off x="8260080" y="182880"/>
            <a:ext cx="4297680" cy="0"/>
          </a:xfrm>
          <a:prstGeom prst="line">
            <a:avLst/>
          </a:prstGeom>
          <a:ln w="60325">
            <a:solidFill>
              <a:srgbClr val="003300"/>
            </a:solidFill>
          </a:ln>
          <a:scene3d>
            <a:camera prst="orthographicFront"/>
            <a:lightRig rig="threePt" dir="t"/>
          </a:scene3d>
          <a:sp3d>
            <a:bevelT w="82550" h="165100"/>
          </a:sp3d>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0E132CF-9A7D-6FC4-598F-B4FEAD089033}"/>
              </a:ext>
            </a:extLst>
          </p:cNvPr>
          <p:cNvCxnSpPr/>
          <p:nvPr/>
        </p:nvCxnSpPr>
        <p:spPr>
          <a:xfrm>
            <a:off x="8260080" y="1225296"/>
            <a:ext cx="4023360" cy="0"/>
          </a:xfrm>
          <a:prstGeom prst="line">
            <a:avLst/>
          </a:prstGeom>
          <a:ln w="60325">
            <a:solidFill>
              <a:srgbClr val="003300"/>
            </a:solidFill>
          </a:ln>
          <a:scene3d>
            <a:camera prst="orthographicFront"/>
            <a:lightRig rig="threePt" dir="t"/>
          </a:scene3d>
          <a:sp3d>
            <a:bevelT w="82550" h="165100"/>
          </a:sp3d>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D5FAFDE-30C9-97B8-926B-0E14560AC2FD}"/>
              </a:ext>
            </a:extLst>
          </p:cNvPr>
          <p:cNvPicPr>
            <a:picLocks noChangeAspect="1"/>
          </p:cNvPicPr>
          <p:nvPr/>
        </p:nvPicPr>
        <p:blipFill>
          <a:blip r:embed="rId3"/>
          <a:stretch>
            <a:fillRect/>
          </a:stretch>
        </p:blipFill>
        <p:spPr>
          <a:xfrm>
            <a:off x="8260080" y="2168852"/>
            <a:ext cx="2952750" cy="2707700"/>
          </a:xfrm>
          <a:prstGeom prst="rect">
            <a:avLst/>
          </a:prstGeom>
        </p:spPr>
      </p:pic>
    </p:spTree>
    <p:extLst>
      <p:ext uri="{BB962C8B-B14F-4D97-AF65-F5344CB8AC3E}">
        <p14:creationId xmlns:p14="http://schemas.microsoft.com/office/powerpoint/2010/main" val="10832016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DF9D05-86D6-DA44-EA3C-281983336D3E}"/>
              </a:ext>
            </a:extLst>
          </p:cNvPr>
          <p:cNvSpPr txBox="1"/>
          <p:nvPr/>
        </p:nvSpPr>
        <p:spPr>
          <a:xfrm>
            <a:off x="603115" y="353631"/>
            <a:ext cx="6828817"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Are any entities exempt from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CTA exempts 23 entities </a:t>
            </a: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from mandatory BOI reporting. FinCEN’s Small Entity Compliance Guide gives the full list, with detailed checklists, to help entities determine whether they are exempt from the BOI reporting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Exemptions</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Securities reporting issuer</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Government authority</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Bank</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Credit union</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Depository institution holding company</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Money transmitter business</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Broker or dealer in securities</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Securities exchange or clearing agency</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Other Exchange act registered entity</a:t>
            </a:r>
          </a:p>
          <a:p>
            <a:pPr marL="282575" marR="0" lvl="0" indent="-2825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Investment company or investment adviser</a:t>
            </a:r>
          </a:p>
        </p:txBody>
      </p:sp>
      <p:sp>
        <p:nvSpPr>
          <p:cNvPr id="7" name="TextBox 6">
            <a:extLst>
              <a:ext uri="{FF2B5EF4-FFF2-40B4-BE49-F238E27FC236}">
                <a16:creationId xmlns:a16="http://schemas.microsoft.com/office/drawing/2014/main" id="{6E1255B3-CBF7-B3F2-0892-1D235034F27F}"/>
              </a:ext>
            </a:extLst>
          </p:cNvPr>
          <p:cNvSpPr txBox="1"/>
          <p:nvPr/>
        </p:nvSpPr>
        <p:spPr>
          <a:xfrm>
            <a:off x="6451870" y="2275317"/>
            <a:ext cx="4754394"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Venture capital fund adviser</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Insurance company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State-licensed insurance producer</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Commodity Exchange Act registered entity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Accounting firm</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Public utility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Financial market utility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Pooled investment vehicle</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Tax-exempt entity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Entity assisting a tax-exempt entity</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Subsidiary of certain exempt entities</a:t>
            </a: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Inactive entity</a:t>
            </a:r>
          </a:p>
        </p:txBody>
      </p:sp>
    </p:spTree>
    <p:extLst>
      <p:ext uri="{BB962C8B-B14F-4D97-AF65-F5344CB8AC3E}">
        <p14:creationId xmlns:p14="http://schemas.microsoft.com/office/powerpoint/2010/main" val="40978170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500"/>
                                        <p:tgtEl>
                                          <p:spTgt spid="7">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left)">
                                      <p:cBhvr>
                                        <p:cTn id="30" dur="500"/>
                                        <p:tgtEl>
                                          <p:spTgt spid="7">
                                            <p:txEl>
                                              <p:pRg st="6" end="6"/>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left)">
                                      <p:cBhvr>
                                        <p:cTn id="33" dur="500"/>
                                        <p:tgtEl>
                                          <p:spTgt spid="7">
                                            <p:txEl>
                                              <p:pRg st="7" end="7"/>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wipe(left)">
                                      <p:cBhvr>
                                        <p:cTn id="36" dur="500"/>
                                        <p:tgtEl>
                                          <p:spTgt spid="7">
                                            <p:txEl>
                                              <p:pRg st="8" end="8"/>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wipe(left)">
                                      <p:cBhvr>
                                        <p:cTn id="39" dur="500"/>
                                        <p:tgtEl>
                                          <p:spTgt spid="7">
                                            <p:txEl>
                                              <p:pRg st="9" end="9"/>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wipe(left)">
                                      <p:cBhvr>
                                        <p:cTn id="42" dur="500"/>
                                        <p:tgtEl>
                                          <p:spTgt spid="7">
                                            <p:txEl>
                                              <p:pRg st="10" end="1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wipe(left)">
                                      <p:cBhvr>
                                        <p:cTn id="45" dur="500"/>
                                        <p:tgtEl>
                                          <p:spTgt spid="7">
                                            <p:txEl>
                                              <p:pRg st="11" end="11"/>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500"/>
                                        <p:tgtEl>
                                          <p:spTgt spid="5">
                                            <p:txEl>
                                              <p:pRg st="4" end="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wipe(left)">
                                      <p:cBhvr>
                                        <p:cTn id="51" dur="500"/>
                                        <p:tgtEl>
                                          <p:spTgt spid="5">
                                            <p:txEl>
                                              <p:pRg st="5" end="5"/>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wipe(left)">
                                      <p:cBhvr>
                                        <p:cTn id="54" dur="500"/>
                                        <p:tgtEl>
                                          <p:spTgt spid="5">
                                            <p:txEl>
                                              <p:pRg st="6" end="6"/>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wipe(left)">
                                      <p:cBhvr>
                                        <p:cTn id="57" dur="500"/>
                                        <p:tgtEl>
                                          <p:spTgt spid="5">
                                            <p:txEl>
                                              <p:pRg st="7" end="7"/>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wipe(left)">
                                      <p:cBhvr>
                                        <p:cTn id="60" dur="500"/>
                                        <p:tgtEl>
                                          <p:spTgt spid="5">
                                            <p:txEl>
                                              <p:pRg st="8" end="8"/>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wipe(left)">
                                      <p:cBhvr>
                                        <p:cTn id="63" dur="500"/>
                                        <p:tgtEl>
                                          <p:spTgt spid="5">
                                            <p:txEl>
                                              <p:pRg st="9" end="9"/>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wipe(left)">
                                      <p:cBhvr>
                                        <p:cTn id="66" dur="500"/>
                                        <p:tgtEl>
                                          <p:spTgt spid="5">
                                            <p:txEl>
                                              <p:pRg st="10" end="10"/>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Effect transition="in" filter="wipe(left)">
                                      <p:cBhvr>
                                        <p:cTn id="69" dur="500"/>
                                        <p:tgtEl>
                                          <p:spTgt spid="5">
                                            <p:txEl>
                                              <p:pRg st="11" end="11"/>
                                            </p:txEl>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wipe(left)">
                                      <p:cBhvr>
                                        <p:cTn id="72" dur="500"/>
                                        <p:tgtEl>
                                          <p:spTgt spid="5">
                                            <p:txEl>
                                              <p:pRg st="12" end="12"/>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Effect transition="in" filter="wipe(left)">
                                      <p:cBhvr>
                                        <p:cTn id="75" dur="500"/>
                                        <p:tgtEl>
                                          <p:spTgt spid="5">
                                            <p:txEl>
                                              <p:pRg st="13" end="13"/>
                                            </p:txEl>
                                          </p:spTgt>
                                        </p:tgtEl>
                                      </p:cBhvr>
                                    </p:animEffect>
                                  </p:childTnLst>
                                </p:cTn>
                              </p:par>
                              <p:par>
                                <p:cTn id="76" presetID="22" presetClass="entr" presetSubtype="8" fill="hold" nodeType="withEffect">
                                  <p:stCondLst>
                                    <p:cond delay="0"/>
                                  </p:stCondLst>
                                  <p:childTnLst>
                                    <p:set>
                                      <p:cBhvr>
                                        <p:cTn id="77" dur="1" fill="hold">
                                          <p:stCondLst>
                                            <p:cond delay="0"/>
                                          </p:stCondLst>
                                        </p:cTn>
                                        <p:tgtEl>
                                          <p:spTgt spid="5">
                                            <p:txEl>
                                              <p:pRg st="14" end="14"/>
                                            </p:txEl>
                                          </p:spTgt>
                                        </p:tgtEl>
                                        <p:attrNameLst>
                                          <p:attrName>style.visibility</p:attrName>
                                        </p:attrNameLst>
                                      </p:cBhvr>
                                      <p:to>
                                        <p:strVal val="visible"/>
                                      </p:to>
                                    </p:set>
                                    <p:animEffect transition="in" filter="wipe(left)">
                                      <p:cBhvr>
                                        <p:cTn id="7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8C576B-977B-98B7-F632-9734378F1C98}"/>
              </a:ext>
            </a:extLst>
          </p:cNvPr>
          <p:cNvSpPr txBox="1"/>
          <p:nvPr/>
        </p:nvSpPr>
        <p:spPr>
          <a:xfrm>
            <a:off x="2940422" y="1653802"/>
            <a:ext cx="9022081" cy="31547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Large Operating Company</a:t>
            </a:r>
          </a:p>
          <a:p>
            <a:pPr marL="457200" marR="0" lvl="0" indent="-45720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entity qualifies for this exemption if the following criteria are met: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 	The entity employs more than </a:t>
            </a: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20 full time employees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(2)	The entity has an </a:t>
            </a: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operating presence at a physical office within the United States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(3)	With more than </a:t>
            </a: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$5,000,000 in gross receipts or sales.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09CF4AC-7E28-0912-B2DF-95DB9A32E6DE}"/>
              </a:ext>
            </a:extLst>
          </p:cNvPr>
          <p:cNvPicPr>
            <a:picLocks noChangeAspect="1"/>
          </p:cNvPicPr>
          <p:nvPr/>
        </p:nvPicPr>
        <p:blipFill>
          <a:blip r:embed="rId2"/>
          <a:stretch>
            <a:fillRect/>
          </a:stretch>
        </p:blipFill>
        <p:spPr>
          <a:xfrm>
            <a:off x="0" y="0"/>
            <a:ext cx="2667000" cy="6858000"/>
          </a:xfrm>
          <a:prstGeom prst="rect">
            <a:avLst/>
          </a:prstGeom>
        </p:spPr>
      </p:pic>
    </p:spTree>
    <p:extLst>
      <p:ext uri="{BB962C8B-B14F-4D97-AF65-F5344CB8AC3E}">
        <p14:creationId xmlns:p14="http://schemas.microsoft.com/office/powerpoint/2010/main" val="221592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2C9157F-33EA-979D-C322-93E2A81A9770}"/>
              </a:ext>
            </a:extLst>
          </p:cNvPr>
          <p:cNvSpPr txBox="1"/>
          <p:nvPr/>
        </p:nvSpPr>
        <p:spPr>
          <a:xfrm>
            <a:off x="428152" y="430086"/>
            <a:ext cx="8144348" cy="5846216"/>
          </a:xfrm>
          <a:prstGeom prst="rect">
            <a:avLst/>
          </a:prstGeom>
          <a:noFill/>
        </p:spPr>
        <p:txBody>
          <a:bodyPr wrap="square">
            <a:spAutoFit/>
          </a:bodyPr>
          <a:lstStyle/>
          <a:p>
            <a:pPr marL="0" marR="0" lvl="0" indent="0" algn="l" defTabSz="960120" rtl="0" eaLnBrk="1" fontAlgn="auto" latinLnBrk="0" hangingPunct="1">
              <a:lnSpc>
                <a:spcPct val="100000"/>
              </a:lnSpc>
              <a:spcBef>
                <a:spcPts val="630"/>
              </a:spcBef>
              <a:spcAft>
                <a:spcPts val="630"/>
              </a:spcAft>
              <a:buClrTx/>
              <a:buSzTx/>
              <a:buFontTx/>
              <a:buNone/>
              <a:tabLst/>
              <a:defRPr/>
            </a:pPr>
            <a:r>
              <a:rPr kumimoji="0" lang="en-US" sz="252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What information must companies report?</a:t>
            </a:r>
          </a:p>
          <a:p>
            <a:pPr marL="0" marR="0" lvl="0" indent="0" algn="l" defTabSz="96012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When reporting beneficial ownership information for both </a:t>
            </a:r>
            <a:r>
              <a:rPr kumimoji="0" lang="en-US" sz="189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beneficial owners</a:t>
            </a: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 and </a:t>
            </a:r>
            <a:r>
              <a:rPr kumimoji="0" lang="en-US" sz="189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company applicants</a:t>
            </a: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 the reporting company must include the following information:</a:t>
            </a:r>
          </a:p>
          <a:p>
            <a:pPr marL="0" marR="0" lvl="0" indent="0" algn="l" defTabSz="96012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For each reporting company</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1.	Legal Name</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2.	Any Trade Names</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3.	Any Doing Business As Names</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4.	Complete address for the principal place of business in the United States, or if there is no principal place of business in the United States, then the primary location in the United States where the company conducts business</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5.	Jurisdiction in which it was formed or first registered depending on whether it is a United States or Foreign Company</a:t>
            </a:r>
          </a:p>
          <a:p>
            <a:pPr marL="461963" marR="0" lvl="0" indent="-461963"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6.	Taxpayer Identification Number (including Employer Identification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diagram of a business owner's report&#10;&#10;Description automatically generated">
            <a:extLst>
              <a:ext uri="{FF2B5EF4-FFF2-40B4-BE49-F238E27FC236}">
                <a16:creationId xmlns:a16="http://schemas.microsoft.com/office/drawing/2014/main" id="{CE5059F3-1B49-7885-C51F-9EF4F649D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427" y="1153559"/>
            <a:ext cx="2386421" cy="4261123"/>
          </a:xfrm>
          <a:prstGeom prst="rect">
            <a:avLst/>
          </a:prstGeom>
        </p:spPr>
      </p:pic>
    </p:spTree>
    <p:extLst>
      <p:ext uri="{BB962C8B-B14F-4D97-AF65-F5344CB8AC3E}">
        <p14:creationId xmlns:p14="http://schemas.microsoft.com/office/powerpoint/2010/main" val="1566218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9E5B165-FD17-0004-EC78-A3BAD56F7A11}"/>
              </a:ext>
            </a:extLst>
          </p:cNvPr>
          <p:cNvSpPr txBox="1"/>
          <p:nvPr/>
        </p:nvSpPr>
        <p:spPr>
          <a:xfrm>
            <a:off x="753423" y="2184505"/>
            <a:ext cx="8596603" cy="3839705"/>
          </a:xfrm>
          <a:prstGeom prst="rect">
            <a:avLst/>
          </a:prstGeom>
          <a:noFill/>
        </p:spPr>
        <p:txBody>
          <a:bodyPr wrap="square">
            <a:spAutoFit/>
          </a:bodyPr>
          <a:lstStyle/>
          <a:p>
            <a:pPr marL="0" marR="0" lvl="0" indent="0" algn="l" defTabSz="996696" rtl="0" eaLnBrk="1" fontAlgn="auto" latinLnBrk="0" hangingPunct="1">
              <a:lnSpc>
                <a:spcPct val="100000"/>
              </a:lnSpc>
              <a:spcBef>
                <a:spcPts val="654"/>
              </a:spcBef>
              <a:spcAft>
                <a:spcPts val="654"/>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From Each </a:t>
            </a:r>
            <a:r>
              <a:rPr kumimoji="0" lang="en-US" sz="24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rPr>
              <a:t>Beneficial Owner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and </a:t>
            </a:r>
            <a:r>
              <a:rPr kumimoji="0" lang="en-US" sz="24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rPr>
              <a:t>Company Applicant</a:t>
            </a:r>
          </a:p>
          <a:p>
            <a:pPr marL="0" marR="0" lvl="0" indent="0" algn="l" defTabSz="498348" rtl="0" eaLnBrk="1" fontAlgn="auto" latinLnBrk="0" hangingPunct="1">
              <a:lnSpc>
                <a:spcPct val="100000"/>
              </a:lnSpc>
              <a:spcBef>
                <a:spcPts val="654"/>
              </a:spcBef>
              <a:spcAft>
                <a:spcPts val="654"/>
              </a:spcAft>
              <a:buClrTx/>
              <a:buSzTx/>
              <a:buFontTx/>
              <a:buNone/>
              <a:tabLst/>
              <a:defRPr/>
            </a:pPr>
            <a:r>
              <a:rPr kumimoji="0" lang="en-US" sz="1962" b="0" i="0" u="none" strike="noStrike" kern="1200" cap="none" spc="0" normalizeH="0" baseline="0" noProof="0" dirty="0">
                <a:ln>
                  <a:noFill/>
                </a:ln>
                <a:solidFill>
                  <a:prstClr val="black"/>
                </a:solidFill>
                <a:effectLst/>
                <a:uLnTx/>
                <a:uFillTx/>
                <a:latin typeface="Calibri" panose="020F0502020204030204"/>
                <a:ea typeface="+mn-ea"/>
                <a:cs typeface="+mn-cs"/>
              </a:rPr>
              <a:t>1.	Legal Name</a:t>
            </a:r>
          </a:p>
          <a:p>
            <a:pPr marL="0" marR="0" lvl="0" indent="0" algn="l" defTabSz="498348" rtl="0" eaLnBrk="1" fontAlgn="auto" latinLnBrk="0" hangingPunct="1">
              <a:lnSpc>
                <a:spcPct val="100000"/>
              </a:lnSpc>
              <a:spcBef>
                <a:spcPts val="654"/>
              </a:spcBef>
              <a:spcAft>
                <a:spcPts val="654"/>
              </a:spcAft>
              <a:buClrTx/>
              <a:buSzTx/>
              <a:buFontTx/>
              <a:buNone/>
              <a:tabLst/>
              <a:defRPr/>
            </a:pPr>
            <a:r>
              <a:rPr kumimoji="0" lang="en-US" sz="1962" b="0" i="0" u="none" strike="noStrike" kern="1200" cap="none" spc="0" normalizeH="0" baseline="0" noProof="0" dirty="0">
                <a:ln>
                  <a:noFill/>
                </a:ln>
                <a:solidFill>
                  <a:prstClr val="black"/>
                </a:solidFill>
                <a:effectLst/>
                <a:uLnTx/>
                <a:uFillTx/>
                <a:latin typeface="Calibri" panose="020F0502020204030204"/>
                <a:ea typeface="+mn-ea"/>
                <a:cs typeface="+mn-cs"/>
              </a:rPr>
              <a:t>2.	Date of Birth</a:t>
            </a:r>
          </a:p>
          <a:p>
            <a:pPr marL="0" marR="0" lvl="0" indent="0" algn="l" defTabSz="498348" rtl="0" eaLnBrk="1" fontAlgn="auto" latinLnBrk="0" hangingPunct="1">
              <a:lnSpc>
                <a:spcPct val="100000"/>
              </a:lnSpc>
              <a:spcBef>
                <a:spcPts val="654"/>
              </a:spcBef>
              <a:spcAft>
                <a:spcPts val="654"/>
              </a:spcAft>
              <a:buClrTx/>
              <a:buSzTx/>
              <a:buFontTx/>
              <a:buNone/>
              <a:tabLst/>
              <a:defRPr/>
            </a:pPr>
            <a:r>
              <a:rPr kumimoji="0" lang="en-US" sz="1962" b="0" i="0" u="none" strike="noStrike" kern="1200" cap="none" spc="0" normalizeH="0" baseline="0" noProof="0" dirty="0">
                <a:ln>
                  <a:noFill/>
                </a:ln>
                <a:solidFill>
                  <a:prstClr val="black"/>
                </a:solidFill>
                <a:effectLst/>
                <a:uLnTx/>
                <a:uFillTx/>
                <a:latin typeface="Calibri" panose="020F0502020204030204"/>
                <a:ea typeface="+mn-ea"/>
                <a:cs typeface="+mn-cs"/>
              </a:rPr>
              <a:t>3.	Current Address – residential street address </a:t>
            </a:r>
          </a:p>
          <a:p>
            <a:pPr marL="457200" marR="0" lvl="0" indent="-457200" algn="l" defTabSz="498348" rtl="0" eaLnBrk="1" fontAlgn="auto" latinLnBrk="0" hangingPunct="1">
              <a:lnSpc>
                <a:spcPct val="100000"/>
              </a:lnSpc>
              <a:spcBef>
                <a:spcPts val="654"/>
              </a:spcBef>
              <a:spcAft>
                <a:spcPts val="654"/>
              </a:spcAft>
              <a:buClrTx/>
              <a:buSzTx/>
              <a:buFontTx/>
              <a:buAutoNum type="arabicPeriod" startAt="4"/>
              <a:tabLst/>
              <a:defRPr/>
            </a:pPr>
            <a:r>
              <a:rPr kumimoji="0" lang="en-US" sz="1962" b="0" i="0" u="none" strike="noStrike" kern="1200" cap="none" spc="0" normalizeH="0" baseline="0" noProof="0" dirty="0">
                <a:ln>
                  <a:noFill/>
                </a:ln>
                <a:solidFill>
                  <a:prstClr val="black"/>
                </a:solidFill>
                <a:effectLst/>
                <a:uLnTx/>
                <a:uFillTx/>
                <a:latin typeface="Calibri" panose="020F0502020204030204"/>
                <a:ea typeface="+mn-ea"/>
                <a:cs typeface="+mn-cs"/>
              </a:rPr>
              <a:t>Identifying number, issuing jurisdiction, and </a:t>
            </a:r>
          </a:p>
          <a:p>
            <a:pPr marL="457200" marR="0" lvl="0" indent="-457200" algn="l" defTabSz="498348" rtl="0" eaLnBrk="1" fontAlgn="auto" latinLnBrk="0" hangingPunct="1">
              <a:lnSpc>
                <a:spcPct val="100000"/>
              </a:lnSpc>
              <a:spcBef>
                <a:spcPts val="654"/>
              </a:spcBef>
              <a:spcAft>
                <a:spcPts val="654"/>
              </a:spcAft>
              <a:buClrTx/>
              <a:buSzTx/>
              <a:buFontTx/>
              <a:buAutoNum type="arabicPeriod" startAt="4"/>
              <a:tabLst/>
              <a:defRPr/>
            </a:pPr>
            <a:r>
              <a:rPr kumimoji="0" lang="en-US" sz="1962" b="0" i="0" u="none" strike="noStrike" kern="1200" cap="none" spc="0" normalizeH="0" baseline="0" noProof="0" dirty="0">
                <a:ln>
                  <a:noFill/>
                </a:ln>
                <a:solidFill>
                  <a:prstClr val="black"/>
                </a:solidFill>
                <a:effectLst/>
                <a:uLnTx/>
                <a:uFillTx/>
                <a:latin typeface="Calibri" panose="020F0502020204030204"/>
                <a:ea typeface="+mn-ea"/>
                <a:cs typeface="+mn-cs"/>
              </a:rPr>
              <a:t>Image of one of either a State driver’s license, a U.S. passport, an identification document issued by a state, local government, or tribe; or if none of the previous apply, then a foreign passport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c 4" descr="Man with solid fill">
            <a:extLst>
              <a:ext uri="{FF2B5EF4-FFF2-40B4-BE49-F238E27FC236}">
                <a16:creationId xmlns:a16="http://schemas.microsoft.com/office/drawing/2014/main" id="{9FBCE1F6-0F76-A425-1854-0E1A810847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6066" y="2520724"/>
            <a:ext cx="2022511" cy="3390861"/>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0936506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365BE6-C2FC-0FBC-EDDD-FCAEA3413F4B}"/>
              </a:ext>
            </a:extLst>
          </p:cNvPr>
          <p:cNvSpPr txBox="1"/>
          <p:nvPr/>
        </p:nvSpPr>
        <p:spPr>
          <a:xfrm>
            <a:off x="553570" y="1552247"/>
            <a:ext cx="8173720"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Which Individuals Are Included On BOI Reports?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There are two main types of individuals who must be included on BOI reports: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Beneficial Owners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and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ompany</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Applicants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7BEF05-9FC8-E598-163B-0DE05CEB4DED}"/>
              </a:ext>
            </a:extLst>
          </p:cNvPr>
          <p:cNvPicPr>
            <a:picLocks noChangeAspect="1"/>
          </p:cNvPicPr>
          <p:nvPr/>
        </p:nvPicPr>
        <p:blipFill>
          <a:blip r:embed="rId2"/>
          <a:stretch>
            <a:fillRect/>
          </a:stretch>
        </p:blipFill>
        <p:spPr>
          <a:xfrm>
            <a:off x="9133840" y="716012"/>
            <a:ext cx="2713990" cy="525806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4271204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365BE6-C2FC-0FBC-EDDD-FCAEA3413F4B}"/>
              </a:ext>
            </a:extLst>
          </p:cNvPr>
          <p:cNvSpPr txBox="1"/>
          <p:nvPr/>
        </p:nvSpPr>
        <p:spPr>
          <a:xfrm>
            <a:off x="764263" y="1585127"/>
            <a:ext cx="7795275" cy="417037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ED7D31">
                    <a:lumMod val="40000"/>
                    <a:lumOff val="60000"/>
                  </a:srgbClr>
                </a:solidFill>
                <a:effectLst>
                  <a:outerShdw blurRad="38100" dist="38100" dir="2700000" algn="tl">
                    <a:srgbClr val="000000">
                      <a:alpha val="43137"/>
                    </a:srgbClr>
                  </a:outerShdw>
                </a:effectLst>
                <a:uLnTx/>
                <a:uFillTx/>
                <a:latin typeface="Calibri" panose="020F0502020204030204"/>
                <a:ea typeface="+mn-ea"/>
                <a:cs typeface="+mn-cs"/>
              </a:rPr>
              <a:t>Who Are Beneficial Owners?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As a summary, beneficial owners include those owners:</a:t>
            </a:r>
          </a:p>
          <a:p>
            <a:pPr marL="342900" marR="0" lvl="0" indent="-342900" algn="l" defTabSz="914400" rtl="0" eaLnBrk="1" fontAlgn="auto" latinLnBrk="0" hangingPunct="1">
              <a:lnSpc>
                <a:spcPct val="100000"/>
              </a:lnSpc>
              <a:spcBef>
                <a:spcPts val="600"/>
              </a:spcBef>
              <a:spcAft>
                <a:spcPts val="60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who have </a:t>
            </a:r>
            <a:r>
              <a:rPr kumimoji="0" lang="en-US" sz="2200" b="0" i="1" u="none" strike="noStrike" kern="1200" cap="none" spc="0" normalizeH="0" baseline="0" noProof="0" dirty="0">
                <a:ln>
                  <a:noFill/>
                </a:ln>
                <a:solidFill>
                  <a:srgbClr val="ED7D31">
                    <a:lumMod val="40000"/>
                    <a:lumOff val="60000"/>
                  </a:srgbClr>
                </a:solidFill>
                <a:effectLst/>
                <a:uLnTx/>
                <a:uFillTx/>
                <a:latin typeface="Calibri" panose="020F0502020204030204"/>
                <a:ea typeface="+mn-ea"/>
                <a:cs typeface="+mn-cs"/>
              </a:rPr>
              <a:t>substantial control </a:t>
            </a: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over the reporting company or </a:t>
            </a:r>
          </a:p>
          <a:p>
            <a:pPr marL="342900" marR="0" lvl="0" indent="-342900" algn="l" defTabSz="914400" rtl="0" eaLnBrk="1" fontAlgn="auto" latinLnBrk="0" hangingPunct="1">
              <a:lnSpc>
                <a:spcPct val="100000"/>
              </a:lnSpc>
              <a:spcBef>
                <a:spcPts val="600"/>
              </a:spcBef>
              <a:spcAft>
                <a:spcPts val="60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those owners </a:t>
            </a:r>
            <a:r>
              <a:rPr kumimoji="0" lang="en-US" sz="2200" b="0" i="1" u="none" strike="noStrike" kern="1200" cap="none" spc="0" normalizeH="0" baseline="0" noProof="0" dirty="0">
                <a:ln>
                  <a:noFill/>
                </a:ln>
                <a:solidFill>
                  <a:srgbClr val="ED7D31">
                    <a:lumMod val="40000"/>
                    <a:lumOff val="60000"/>
                  </a:srgbClr>
                </a:solidFill>
                <a:effectLst/>
                <a:uLnTx/>
                <a:uFillTx/>
                <a:latin typeface="Calibri" panose="020F0502020204030204"/>
                <a:ea typeface="+mn-ea"/>
                <a:cs typeface="+mn-cs"/>
              </a:rPr>
              <a:t>who own or control at least 25 percent or more of the ownership interests </a:t>
            </a: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of the reporting company.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Beneficial ownership information is required on every reporting company’s BOI report regardless of when the company was created or first registered.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7BEF05-9FC8-E598-163B-0DE05CEB4DED}"/>
              </a:ext>
            </a:extLst>
          </p:cNvPr>
          <p:cNvPicPr>
            <a:picLocks noChangeAspect="1"/>
          </p:cNvPicPr>
          <p:nvPr/>
        </p:nvPicPr>
        <p:blipFill>
          <a:blip r:embed="rId2">
            <a:grayscl/>
          </a:blip>
          <a:stretch>
            <a:fillRect/>
          </a:stretch>
        </p:blipFill>
        <p:spPr>
          <a:xfrm>
            <a:off x="9133840" y="716012"/>
            <a:ext cx="2713990" cy="525806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1601785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365BE6-C2FC-0FBC-EDDD-FCAEA3413F4B}"/>
              </a:ext>
            </a:extLst>
          </p:cNvPr>
          <p:cNvSpPr txBox="1"/>
          <p:nvPr/>
        </p:nvSpPr>
        <p:spPr>
          <a:xfrm>
            <a:off x="716279" y="321896"/>
            <a:ext cx="8539481" cy="64479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Beneficial Owners – “Substantial Control”</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1</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First, a beneficial owner could be an individual who directly or indirectly exercises over the reporting company.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Substantial control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“substantial control”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depends on the power that is exercised by the individual.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FinCEN gives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four categories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when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substantial control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might be found:</a:t>
            </a:r>
          </a:p>
          <a:p>
            <a:pPr marL="690563" marR="0" lvl="0" indent="-23336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The individual is a “Senior Officer,” e.g., President, CEO, COO, Chief Counsel</a:t>
            </a:r>
          </a:p>
          <a:p>
            <a:pPr marL="690563" marR="0" lvl="0" indent="-23336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individual  who if he/she has the authority to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appoint or remove any Senior Officer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 a majority of the board of directors (or similar body) of the reporting company.</a:t>
            </a:r>
          </a:p>
          <a:p>
            <a:pPr marL="690563" marR="0" lvl="0" indent="-23336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The individual is an important decision-maker for the reporting company</a:t>
            </a:r>
          </a:p>
          <a:p>
            <a:pPr marL="690563" marR="0" lvl="0" indent="-23336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individual has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any other form of substantial control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the reporting company</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2</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reporting companies must report all individuals </a:t>
            </a:r>
            <a:r>
              <a:rPr kumimoji="0" lang="en-US" sz="1800" b="0" i="1" u="none" strike="noStrike" kern="1200" cap="none" spc="0" normalizeH="0" baseline="0" noProof="0" dirty="0">
                <a:ln>
                  <a:noFill/>
                </a:ln>
                <a:solidFill>
                  <a:srgbClr val="C00000"/>
                </a:solidFill>
                <a:effectLst/>
                <a:uLnTx/>
                <a:uFillTx/>
                <a:latin typeface="Calibri" panose="020F0502020204030204"/>
                <a:ea typeface="+mn-ea"/>
                <a:cs typeface="+mn-cs"/>
              </a:rPr>
              <a:t>who own or control at least 25 percent or more of the ownership interests of the reporting company.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C8D1746-5E89-1ACA-12A6-E2979A785A32}"/>
              </a:ext>
            </a:extLst>
          </p:cNvPr>
          <p:cNvPicPr>
            <a:picLocks noChangeAspect="1"/>
          </p:cNvPicPr>
          <p:nvPr/>
        </p:nvPicPr>
        <p:blipFill>
          <a:blip r:embed="rId2"/>
          <a:stretch>
            <a:fillRect/>
          </a:stretch>
        </p:blipFill>
        <p:spPr>
          <a:xfrm>
            <a:off x="9722485" y="1403667"/>
            <a:ext cx="1824989" cy="4627246"/>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9081545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6379" y="991411"/>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799"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896163" y="1546803"/>
            <a:ext cx="3721095" cy="37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www.learningmarket.org</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Sponsor No. Identification Number 137573</a:t>
            </a:r>
          </a:p>
        </p:txBody>
      </p:sp>
      <p:cxnSp>
        <p:nvCxnSpPr>
          <p:cNvPr id="5" name="Straight Connector 4"/>
          <p:cNvCxnSpPr/>
          <p:nvPr/>
        </p:nvCxnSpPr>
        <p:spPr>
          <a:xfrm>
            <a:off x="2667893" y="6019125"/>
            <a:ext cx="6856214"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201" y="1546831"/>
            <a:ext cx="1127228" cy="14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918" y="425716"/>
            <a:ext cx="5044106" cy="52308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3214407745"/>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9157F-33EA-979D-C322-93E2A81A9770}"/>
              </a:ext>
            </a:extLst>
          </p:cNvPr>
          <p:cNvSpPr txBox="1"/>
          <p:nvPr/>
        </p:nvSpPr>
        <p:spPr>
          <a:xfrm>
            <a:off x="3796975" y="1241685"/>
            <a:ext cx="7586102" cy="49859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Who are Company Applicants?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Company applicants can fall into one of two reporting categories: </a:t>
            </a:r>
          </a:p>
          <a:p>
            <a:pPr lvl="0">
              <a:spcBef>
                <a:spcPts val="600"/>
              </a:spcBef>
              <a:spcAft>
                <a:spcPts val="600"/>
              </a:spcAft>
              <a:defRPr/>
            </a:pPr>
            <a:r>
              <a:rPr kumimoji="0" lang="en-US" sz="3200" b="0" i="0" u="none" strike="noStrike" kern="1200" cap="none" spc="0" normalizeH="0" baseline="0" noProof="0" dirty="0">
                <a:ln>
                  <a:noFill/>
                </a:ln>
                <a:solidFill>
                  <a:prstClr val="black"/>
                </a:solidFill>
                <a:effectLst/>
                <a:uLnTx/>
                <a:uFillTx/>
                <a:latin typeface="Calibri" panose="020F0502020204030204"/>
              </a:rPr>
              <a:t>1-  </a:t>
            </a:r>
            <a:r>
              <a:rPr kumimoji="0" lang="en-US" sz="3200" b="0" i="0" u="none" strike="noStrike" kern="1200" cap="none" spc="0" normalizeH="0" baseline="0" noProof="0" dirty="0">
                <a:ln>
                  <a:noFill/>
                </a:ln>
                <a:solidFill>
                  <a:schemeClr val="bg1"/>
                </a:solidFill>
                <a:effectLst/>
                <a:uLnTx/>
                <a:uFillTx/>
                <a:latin typeface="Calibri" panose="020F0502020204030204"/>
              </a:rPr>
              <a:t>Direct filers,</a:t>
            </a:r>
            <a:r>
              <a:rPr kumimoji="0" lang="en-US" sz="3200" b="0" i="0" u="none" strike="noStrike" kern="1200" cap="none" spc="0" normalizeH="0" baseline="0" noProof="0" dirty="0">
                <a:ln>
                  <a:noFill/>
                </a:ln>
                <a:solidFill>
                  <a:prstClr val="black"/>
                </a:solidFill>
                <a:effectLst/>
                <a:uLnTx/>
                <a:uFillTx/>
                <a:latin typeface="Calibri" panose="020F0502020204030204"/>
              </a:rPr>
              <a:t> and</a:t>
            </a:r>
          </a:p>
          <a:p>
            <a:pPr lvl="0">
              <a:spcBef>
                <a:spcPts val="600"/>
              </a:spcBef>
              <a:spcAft>
                <a:spcPts val="600"/>
              </a:spcAft>
              <a:defRPr/>
            </a:pPr>
            <a:r>
              <a:rPr lang="en-US" sz="3200" dirty="0">
                <a:solidFill>
                  <a:prstClr val="black"/>
                </a:solidFill>
              </a:rPr>
              <a:t>2 - </a:t>
            </a:r>
            <a:r>
              <a:rPr lang="en-US" sz="3200" dirty="0">
                <a:solidFill>
                  <a:schemeClr val="bg1"/>
                </a:solidFill>
              </a:rPr>
              <a:t>Individuals Who Direct or Control the Filing </a:t>
            </a:r>
          </a:p>
          <a:p>
            <a:pPr lvl="0">
              <a:spcBef>
                <a:spcPts val="600"/>
              </a:spcBef>
              <a:spcAft>
                <a:spcPts val="600"/>
              </a:spcAft>
              <a:defRPr/>
            </a:pPr>
            <a:r>
              <a:rPr kumimoji="0" lang="en-US" sz="3200" b="0" i="0" u="none" strike="noStrike" kern="1200" cap="none" spc="0" normalizeH="0" baseline="0" noProof="0" dirty="0">
                <a:ln>
                  <a:noFill/>
                </a:ln>
                <a:solidFill>
                  <a:prstClr val="black"/>
                </a:solidFill>
                <a:effectLst/>
                <a:uLnTx/>
                <a:uFillTx/>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erson writing on papers&#10;&#10;Description automatically generated">
            <a:extLst>
              <a:ext uri="{FF2B5EF4-FFF2-40B4-BE49-F238E27FC236}">
                <a16:creationId xmlns:a16="http://schemas.microsoft.com/office/drawing/2014/main" id="{1673FEB1-B0AB-CC1A-C442-903CF6549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25" y="878066"/>
            <a:ext cx="2619375" cy="461664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212793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9157F-33EA-979D-C322-93E2A81A9770}"/>
              </a:ext>
            </a:extLst>
          </p:cNvPr>
          <p:cNvSpPr txBox="1"/>
          <p:nvPr/>
        </p:nvSpPr>
        <p:spPr>
          <a:xfrm>
            <a:off x="3730144" y="1264565"/>
            <a:ext cx="7987373"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rPr>
              <a:t>Direct Filers</a:t>
            </a:r>
          </a:p>
          <a:p>
            <a:pPr lvl="0">
              <a:spcBef>
                <a:spcPts val="600"/>
              </a:spcBef>
              <a:spcAft>
                <a:spcPts val="600"/>
              </a:spcAft>
              <a:defRPr/>
            </a:pPr>
            <a:r>
              <a:rPr lang="en-US" sz="3200" b="1" dirty="0">
                <a:solidFill>
                  <a:srgbClr val="C00000"/>
                </a:solidFill>
                <a:effectLst>
                  <a:outerShdw blurRad="38100" dist="38100" dir="2700000" algn="tl">
                    <a:srgbClr val="000000">
                      <a:alpha val="43137"/>
                    </a:srgbClr>
                  </a:outerShdw>
                </a:effectLst>
              </a:rPr>
              <a:t>1</a:t>
            </a:r>
            <a:r>
              <a:rPr lang="en-US" sz="2800" dirty="0">
                <a:solidFill>
                  <a:prstClr val="black"/>
                </a:solidFill>
              </a:rPr>
              <a:t> - </a:t>
            </a: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rPr>
              <a:t>Direct filers</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rPr>
              <a:t>are individuals who directly filed the document that created a domestic reporting company. </a:t>
            </a:r>
          </a:p>
          <a:p>
            <a:pPr lvl="0">
              <a:spcBef>
                <a:spcPts val="600"/>
              </a:spcBef>
              <a:spcAft>
                <a:spcPts val="600"/>
              </a:spcAft>
              <a:defRPr/>
            </a:pPr>
            <a:r>
              <a:rPr kumimoji="0" lang="en-US" sz="2800" b="0" i="0" u="none" strike="noStrike" kern="1200" cap="none" spc="0" normalizeH="0" baseline="0" noProof="0" dirty="0">
                <a:ln>
                  <a:noFill/>
                </a:ln>
                <a:solidFill>
                  <a:prstClr val="black"/>
                </a:solidFill>
                <a:effectLst/>
                <a:uLnTx/>
                <a:uFillTx/>
                <a:latin typeface="Calibri" panose="020F0502020204030204"/>
              </a:rPr>
              <a:t>This individual would have </a:t>
            </a: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rPr>
              <a:t>physically or electronically </a:t>
            </a:r>
            <a:r>
              <a:rPr kumimoji="0" lang="en-US" sz="2800" b="0" i="0" u="none" strike="noStrike" kern="1200" cap="none" spc="0" normalizeH="0" baseline="0" noProof="0" dirty="0">
                <a:ln>
                  <a:noFill/>
                </a:ln>
                <a:solidFill>
                  <a:prstClr val="black"/>
                </a:solidFill>
                <a:effectLst/>
                <a:uLnTx/>
                <a:uFillTx/>
                <a:latin typeface="Calibri" panose="020F0502020204030204"/>
              </a:rPr>
              <a:t>filed the document with the secretary of state or a similar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erson writing on papers&#10;&#10;Description automatically generated">
            <a:extLst>
              <a:ext uri="{FF2B5EF4-FFF2-40B4-BE49-F238E27FC236}">
                <a16:creationId xmlns:a16="http://schemas.microsoft.com/office/drawing/2014/main" id="{1673FEB1-B0AB-CC1A-C442-903CF6549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77" y="868639"/>
            <a:ext cx="2619375" cy="461664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0811030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9157F-33EA-979D-C322-93E2A81A9770}"/>
              </a:ext>
            </a:extLst>
          </p:cNvPr>
          <p:cNvSpPr txBox="1"/>
          <p:nvPr/>
        </p:nvSpPr>
        <p:spPr>
          <a:xfrm>
            <a:off x="1080123" y="1283419"/>
            <a:ext cx="7055224"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ea"/>
                <a:cs typeface="+mn-cs"/>
              </a:rPr>
              <a:t>Individuals Who Direct or Control the Filing</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 </a:t>
            </a:r>
          </a:p>
          <a:p>
            <a:pPr lvl="0">
              <a:spcBef>
                <a:spcPts val="1200"/>
              </a:spcBef>
              <a:spcAft>
                <a:spcPts val="600"/>
              </a:spcAft>
              <a:defRPr/>
            </a:pPr>
            <a:r>
              <a:rPr lang="en-US" sz="3200" b="1" dirty="0">
                <a:solidFill>
                  <a:srgbClr val="FF0000"/>
                </a:solidFill>
                <a:effectLst>
                  <a:outerShdw blurRad="38100" dist="38100" dir="2700000" algn="tl">
                    <a:srgbClr val="000000">
                      <a:alpha val="43137"/>
                    </a:srgbClr>
                  </a:outerShdw>
                </a:effectLst>
              </a:rPr>
              <a:t>2 </a:t>
            </a:r>
            <a:r>
              <a:rPr lang="en-US" sz="3200" dirty="0">
                <a:solidFill>
                  <a:srgbClr val="FFC000">
                    <a:lumMod val="40000"/>
                    <a:lumOff val="60000"/>
                  </a:srgbClr>
                </a:solidFill>
              </a:rPr>
              <a:t>-</a:t>
            </a:r>
            <a:r>
              <a:rPr lang="en-US" sz="2400" dirty="0">
                <a:solidFill>
                  <a:srgbClr val="FFC000">
                    <a:lumMod val="40000"/>
                    <a:lumOff val="60000"/>
                  </a:srgbClr>
                </a:solidFill>
              </a:rPr>
              <a:t> </a:t>
            </a:r>
            <a:r>
              <a:rPr kumimoji="0" lang="en-US"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The second category of company applicants are individuals who were </a:t>
            </a:r>
            <a:r>
              <a:rPr kumimoji="0" lang="en-US" sz="2400" b="1" i="1"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primarily responsible </a:t>
            </a:r>
            <a:r>
              <a:rPr kumimoji="0" lang="en-US" sz="2400" b="1"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for </a:t>
            </a:r>
            <a:r>
              <a:rPr kumimoji="0" lang="en-US" sz="2400" b="1" i="1"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directing or controlling the filing </a:t>
            </a:r>
            <a:r>
              <a:rPr kumimoji="0" lang="en-US"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of the creation or first registration document.</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If more than one individual was involved in the filing, then two company applicants must be reported. </a:t>
            </a:r>
          </a:p>
          <a:p>
            <a:pPr marL="0" marR="0" lvl="0" indent="0" algn="l" defTabSz="914400" rtl="0" eaLnBrk="1" fontAlgn="auto" latinLnBrk="0" hangingPunct="1">
              <a:lnSpc>
                <a:spcPct val="100000"/>
              </a:lnSpc>
              <a:spcBef>
                <a:spcPts val="1200"/>
              </a:spcBef>
              <a:spcAft>
                <a:spcPts val="600"/>
              </a:spcAft>
              <a:buClrTx/>
              <a:buSzTx/>
              <a:buFontTx/>
              <a:buNone/>
              <a:tabLst/>
              <a:defRPr/>
            </a:pPr>
            <a:endParaRPr kumimoji="0" lang="en-US"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oup of people holding up colorful blocks&#10;&#10;Description automatically generated">
            <a:extLst>
              <a:ext uri="{FF2B5EF4-FFF2-40B4-BE49-F238E27FC236}">
                <a16:creationId xmlns:a16="http://schemas.microsoft.com/office/drawing/2014/main" id="{0730744E-B493-EF6F-9F75-4D0221A62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452" y="1723464"/>
            <a:ext cx="2638425" cy="3411071"/>
          </a:xfrm>
          <a:prstGeom prst="rect">
            <a:avLst/>
          </a:prstGeom>
        </p:spPr>
      </p:pic>
    </p:spTree>
    <p:extLst>
      <p:ext uri="{BB962C8B-B14F-4D97-AF65-F5344CB8AC3E}">
        <p14:creationId xmlns:p14="http://schemas.microsoft.com/office/powerpoint/2010/main" val="15916042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1E4A9-BE7B-30FD-01DF-9E290F5BEECF}"/>
              </a:ext>
            </a:extLst>
          </p:cNvPr>
          <p:cNvSpPr txBox="1"/>
          <p:nvPr/>
        </p:nvSpPr>
        <p:spPr>
          <a:xfrm>
            <a:off x="695732" y="1221716"/>
            <a:ext cx="7903772" cy="406265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When Must Companies Begin Reporting?</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reporting requirements are </a:t>
            </a:r>
            <a:r>
              <a:rPr kumimoji="0" lang="en-US" sz="1800" b="0" i="1" u="none" strike="noStrike" kern="1200" cap="none" spc="0" normalizeH="0" baseline="0" noProof="0" dirty="0">
                <a:ln>
                  <a:noFill/>
                </a:ln>
                <a:solidFill>
                  <a:srgbClr val="C00000"/>
                </a:solidFill>
                <a:effectLst/>
                <a:uLnTx/>
                <a:uFillTx/>
                <a:latin typeface="Calibri" panose="020F0502020204030204"/>
                <a:ea typeface="+mn-ea"/>
                <a:cs typeface="+mn-cs"/>
              </a:rPr>
              <a:t>effect beginning January 1, 2024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reports giving BOI will be accepted prior to that date.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C00000"/>
                </a:solidFill>
                <a:effectLst/>
                <a:uLnTx/>
                <a:uFillTx/>
                <a:latin typeface="Calibri" panose="020F0502020204030204"/>
                <a:ea typeface="+mn-ea"/>
                <a:cs typeface="+mn-cs"/>
              </a:rPr>
              <a:t>A reporting company created or registered to do business before January 1, 2024</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have until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January 1, 2025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file its initial beneficial ownership information report.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C00000"/>
                </a:solidFill>
                <a:effectLst/>
                <a:uLnTx/>
                <a:uFillTx/>
                <a:latin typeface="Calibri" panose="020F0502020204030204"/>
                <a:ea typeface="+mn-ea"/>
                <a:cs typeface="+mn-cs"/>
              </a:rPr>
              <a:t>A reporting company created or registered on or after January 1, 2024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will have 30 calendar days to file its initial beneficial ownership information report.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30-day deadline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runs from the time the company receives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actual notice that its creation or registration is effective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after a secretary of state or similar office first provides public notice of its creation or registration, whichever is earlier.</a:t>
            </a:r>
          </a:p>
        </p:txBody>
      </p:sp>
      <p:pic>
        <p:nvPicPr>
          <p:cNvPr id="2050" name="Picture 2" descr="Deadline for Interim Act 24 Reporting Extended - RCPA">
            <a:extLst>
              <a:ext uri="{FF2B5EF4-FFF2-40B4-BE49-F238E27FC236}">
                <a16:creationId xmlns:a16="http://schemas.microsoft.com/office/drawing/2014/main" id="{4403C990-83C2-0F5A-192E-1555CC707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122" y="1123950"/>
            <a:ext cx="2466975" cy="4936539"/>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005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78D8F-E1DB-4EC7-9079-978287F426C4}"/>
              </a:ext>
            </a:extLst>
          </p:cNvPr>
          <p:cNvSpPr>
            <a:spLocks noGrp="1"/>
          </p:cNvSpPr>
          <p:nvPr>
            <p:ph type="title"/>
          </p:nvPr>
        </p:nvSpPr>
        <p:spPr>
          <a:xfrm>
            <a:off x="761995" y="307447"/>
            <a:ext cx="10693884" cy="1109932"/>
          </a:xfrm>
        </p:spPr>
        <p:txBody>
          <a:bodyPr vert="horz" lIns="91440" tIns="45720" rIns="91440" bIns="45720" rtlCol="0" anchor="ctr">
            <a:normAutofit/>
          </a:bodyPr>
          <a:lstStyle/>
          <a:p>
            <a:r>
              <a:rPr lang="en-US" sz="4000" b="1" kern="1200" dirty="0">
                <a:solidFill>
                  <a:schemeClr val="accent1"/>
                </a:solidFill>
                <a:effectLst>
                  <a:outerShdw blurRad="38100" dist="38100" dir="2700000" algn="tl">
                    <a:srgbClr val="000000">
                      <a:alpha val="43137"/>
                    </a:srgbClr>
                  </a:outerShdw>
                </a:effectLst>
                <a:latin typeface="+mj-lt"/>
                <a:ea typeface="+mj-ea"/>
                <a:cs typeface="+mj-cs"/>
              </a:rPr>
              <a:t>CPAs Concerns</a:t>
            </a:r>
          </a:p>
        </p:txBody>
      </p:sp>
      <p:pic>
        <p:nvPicPr>
          <p:cNvPr id="5" name="Picture 4">
            <a:extLst>
              <a:ext uri="{FF2B5EF4-FFF2-40B4-BE49-F238E27FC236}">
                <a16:creationId xmlns:a16="http://schemas.microsoft.com/office/drawing/2014/main" id="{04217D74-8C8F-6D88-249E-34E2415A6B35}"/>
              </a:ext>
            </a:extLst>
          </p:cNvPr>
          <p:cNvPicPr>
            <a:picLocks noChangeAspect="1"/>
          </p:cNvPicPr>
          <p:nvPr/>
        </p:nvPicPr>
        <p:blipFill>
          <a:blip r:embed="rId2"/>
          <a:stretch>
            <a:fillRect/>
          </a:stretch>
        </p:blipFill>
        <p:spPr>
          <a:xfrm>
            <a:off x="692778" y="2211969"/>
            <a:ext cx="3916930" cy="2733832"/>
          </a:xfrm>
          <a:prstGeom prst="rect">
            <a:avLst/>
          </a:prstGeom>
          <a:effectLst>
            <a:outerShdw blurRad="50800" dist="50800" dir="5400000" algn="ctr" rotWithShape="0">
              <a:srgbClr val="000000">
                <a:alpha val="99000"/>
              </a:srgbClr>
            </a:outerShdw>
          </a:effectLst>
        </p:spPr>
      </p:pic>
      <p:sp>
        <p:nvSpPr>
          <p:cNvPr id="4" name="TextBox 3">
            <a:extLst>
              <a:ext uri="{FF2B5EF4-FFF2-40B4-BE49-F238E27FC236}">
                <a16:creationId xmlns:a16="http://schemas.microsoft.com/office/drawing/2014/main" id="{FA9F5DFC-4687-F790-5629-9903F6286AA9}"/>
              </a:ext>
            </a:extLst>
          </p:cNvPr>
          <p:cNvSpPr txBox="1"/>
          <p:nvPr/>
        </p:nvSpPr>
        <p:spPr>
          <a:xfrm>
            <a:off x="5005633" y="2277105"/>
            <a:ext cx="6740165" cy="4032907"/>
          </a:xfrm>
          <a:prstGeom prst="rect">
            <a:avLst/>
          </a:prstGeom>
        </p:spPr>
        <p:txBody>
          <a:bodyPr vert="horz" lIns="91440" tIns="45720" rIns="91440" bIns="45720" rtlCol="0" anchor="ctr">
            <a:noAutofit/>
          </a:bodyPr>
          <a:lstStyle/>
          <a:p>
            <a:pPr>
              <a:lnSpc>
                <a:spcPct val="90000"/>
              </a:lnSpc>
              <a:spcAft>
                <a:spcPts val="600"/>
              </a:spcAft>
            </a:pPr>
            <a:r>
              <a:rPr lang="en-US" dirty="0">
                <a:solidFill>
                  <a:schemeClr val="accent1"/>
                </a:solidFill>
                <a:effectLst>
                  <a:outerShdw blurRad="38100" dist="38100" dir="2700000" algn="tl">
                    <a:srgbClr val="000000">
                      <a:alpha val="43137"/>
                    </a:srgbClr>
                  </a:outerShdw>
                </a:effectLst>
              </a:rPr>
              <a:t>Insurance Concern</a:t>
            </a:r>
          </a:p>
          <a:p>
            <a:pPr>
              <a:lnSpc>
                <a:spcPct val="90000"/>
              </a:lnSpc>
              <a:spcAft>
                <a:spcPts val="600"/>
              </a:spcAft>
            </a:pPr>
            <a:r>
              <a:rPr lang="en-US" dirty="0"/>
              <a:t>The AICPA's member insurance program underwriter provided reassuring news to at least 25,000 U.S. accounting firms last week when it said its accountant’s professional liability insurance coverage generally includes client work associated with beneficial ownership information (BOI) reporting.</a:t>
            </a:r>
          </a:p>
          <a:p>
            <a:pPr>
              <a:lnSpc>
                <a:spcPct val="90000"/>
              </a:lnSpc>
              <a:spcAft>
                <a:spcPts val="600"/>
              </a:spcAft>
            </a:pPr>
            <a:r>
              <a:rPr lang="en-US" dirty="0"/>
              <a:t>CNA said in a statement last week that its accountant’s professional liability policies generally will cover professional services associated with the Corporate Transparency Act, subject to policy terms, conditions, and exclusions.</a:t>
            </a:r>
          </a:p>
          <a:p>
            <a:pPr>
              <a:lnSpc>
                <a:spcPct val="90000"/>
              </a:lnSpc>
              <a:spcAft>
                <a:spcPts val="600"/>
              </a:spcAft>
            </a:pPr>
            <a:r>
              <a:rPr lang="en-US" dirty="0">
                <a:solidFill>
                  <a:schemeClr val="accent1"/>
                </a:solidFill>
                <a:effectLst>
                  <a:outerShdw blurRad="38100" dist="38100" dir="2700000" algn="tl">
                    <a:srgbClr val="000000">
                      <a:alpha val="43137"/>
                    </a:srgbClr>
                  </a:outerShdw>
                </a:effectLst>
              </a:rPr>
              <a:t>Unauthorized Practice of Law</a:t>
            </a:r>
          </a:p>
          <a:p>
            <a:pPr>
              <a:lnSpc>
                <a:spcPct val="90000"/>
              </a:lnSpc>
              <a:spcAft>
                <a:spcPts val="600"/>
              </a:spcAft>
            </a:pPr>
            <a:r>
              <a:rPr lang="en-US" dirty="0"/>
              <a:t>Practitioners have expressed concerns that some BOI work might be considered the unauthorized practice of law. Each individual state bar determines what is the unauthorized practice of law, and none has said that BOI work would constitute the unauthorized practice of law</a:t>
            </a:r>
          </a:p>
        </p:txBody>
      </p:sp>
    </p:spTree>
    <p:extLst>
      <p:ext uri="{BB962C8B-B14F-4D97-AF65-F5344CB8AC3E}">
        <p14:creationId xmlns:p14="http://schemas.microsoft.com/office/powerpoint/2010/main" val="2442355521"/>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53073-E394-3F7D-801D-A242B06123EA}"/>
              </a:ext>
            </a:extLst>
          </p:cNvPr>
          <p:cNvSpPr txBox="1"/>
          <p:nvPr/>
        </p:nvSpPr>
        <p:spPr>
          <a:xfrm>
            <a:off x="3225747" y="2483771"/>
            <a:ext cx="6096000" cy="1600438"/>
          </a:xfrm>
          <a:prstGeom prst="rect">
            <a:avLst/>
          </a:prstGeom>
          <a:noFill/>
        </p:spPr>
        <p:txBody>
          <a:bodyPr wrap="square">
            <a:spAutoFit/>
          </a:bodyPr>
          <a:lstStyle/>
          <a:p>
            <a:pPr algn="ctr"/>
            <a:r>
              <a:rPr lang="en-US" sz="4000" b="1" dirty="0">
                <a:solidFill>
                  <a:srgbClr val="C00000"/>
                </a:solidFill>
                <a:effectLst>
                  <a:outerShdw blurRad="38100" dist="38100" dir="2700000" algn="tl">
                    <a:srgbClr val="000000">
                      <a:alpha val="43137"/>
                    </a:srgbClr>
                  </a:outerShdw>
                </a:effectLst>
              </a:rPr>
              <a:t>Key Changes - Pennsylvania Business Corporate Law</a:t>
            </a:r>
          </a:p>
          <a:p>
            <a:endParaRPr lang="en-US" dirty="0"/>
          </a:p>
        </p:txBody>
      </p:sp>
    </p:spTree>
    <p:extLst>
      <p:ext uri="{BB962C8B-B14F-4D97-AF65-F5344CB8AC3E}">
        <p14:creationId xmlns:p14="http://schemas.microsoft.com/office/powerpoint/2010/main" val="2819603000"/>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53073-E394-3F7D-801D-A242B06123EA}"/>
              </a:ext>
            </a:extLst>
          </p:cNvPr>
          <p:cNvSpPr txBox="1"/>
          <p:nvPr/>
        </p:nvSpPr>
        <p:spPr>
          <a:xfrm>
            <a:off x="3197467" y="2782669"/>
            <a:ext cx="6096000" cy="646331"/>
          </a:xfrm>
          <a:prstGeom prst="rect">
            <a:avLst/>
          </a:prstGeom>
          <a:noFill/>
        </p:spPr>
        <p:txBody>
          <a:bodyPr wrap="square">
            <a:spAutoFit/>
          </a:bodyPr>
          <a:lstStyle/>
          <a:p>
            <a:pPr algn="ctr"/>
            <a:r>
              <a:rPr lang="en-US" sz="3600" dirty="0">
                <a:solidFill>
                  <a:schemeClr val="bg1"/>
                </a:solidFill>
              </a:rPr>
              <a:t>REPORTING REQUIREMENTS</a:t>
            </a:r>
          </a:p>
        </p:txBody>
      </p:sp>
    </p:spTree>
    <p:extLst>
      <p:ext uri="{BB962C8B-B14F-4D97-AF65-F5344CB8AC3E}">
        <p14:creationId xmlns:p14="http://schemas.microsoft.com/office/powerpoint/2010/main" val="3296017035"/>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066555-47CC-31CB-2B1A-9D37D1E8D522}"/>
              </a:ext>
            </a:extLst>
          </p:cNvPr>
          <p:cNvSpPr txBox="1"/>
          <p:nvPr/>
        </p:nvSpPr>
        <p:spPr>
          <a:xfrm>
            <a:off x="914400" y="640080"/>
            <a:ext cx="7634177" cy="6417141"/>
          </a:xfrm>
          <a:prstGeom prst="rect">
            <a:avLst/>
          </a:prstGeom>
          <a:noFill/>
        </p:spPr>
        <p:txBody>
          <a:bodyPr wrap="square">
            <a:spAutoFit/>
          </a:bodyPr>
          <a:lstStyle/>
          <a:p>
            <a:pPr>
              <a:spcBef>
                <a:spcPts val="600"/>
              </a:spcBef>
              <a:spcAft>
                <a:spcPts val="600"/>
              </a:spcAft>
            </a:pPr>
            <a:r>
              <a:rPr lang="en-US" sz="2800" dirty="0">
                <a:solidFill>
                  <a:srgbClr val="C00000"/>
                </a:solidFill>
              </a:rPr>
              <a:t>Reporting Requirements</a:t>
            </a:r>
          </a:p>
          <a:p>
            <a:pPr>
              <a:spcBef>
                <a:spcPts val="600"/>
              </a:spcBef>
              <a:spcAft>
                <a:spcPts val="600"/>
              </a:spcAft>
            </a:pPr>
            <a:r>
              <a:rPr lang="en-US" sz="2400" dirty="0">
                <a:solidFill>
                  <a:srgbClr val="C00000"/>
                </a:solidFill>
              </a:rPr>
              <a:t>Prior Law</a:t>
            </a:r>
          </a:p>
          <a:p>
            <a:pPr>
              <a:spcBef>
                <a:spcPts val="600"/>
              </a:spcBef>
              <a:spcAft>
                <a:spcPts val="600"/>
              </a:spcAft>
            </a:pPr>
            <a:r>
              <a:rPr lang="en-US" sz="2400" dirty="0"/>
              <a:t>There was no prior reporting law for this information in the BCL. Section 146 is a new section.</a:t>
            </a:r>
          </a:p>
          <a:p>
            <a:pPr>
              <a:spcBef>
                <a:spcPts val="600"/>
              </a:spcBef>
              <a:spcAft>
                <a:spcPts val="600"/>
              </a:spcAft>
            </a:pPr>
            <a:r>
              <a:rPr lang="en-US" sz="2400" dirty="0">
                <a:solidFill>
                  <a:srgbClr val="C00000"/>
                </a:solidFill>
              </a:rPr>
              <a:t>Who Must File Reports?</a:t>
            </a:r>
          </a:p>
          <a:p>
            <a:pPr defTabSz="457200">
              <a:spcBef>
                <a:spcPts val="600"/>
              </a:spcBef>
              <a:spcAft>
                <a:spcPts val="600"/>
              </a:spcAft>
            </a:pPr>
            <a:r>
              <a:rPr lang="en-US" sz="2400" dirty="0"/>
              <a:t>According to Title 15 Section 146(a), entities required to file a report include domestic filing entities.</a:t>
            </a:r>
          </a:p>
          <a:p>
            <a:pPr defTabSz="457200">
              <a:spcBef>
                <a:spcPts val="600"/>
              </a:spcBef>
              <a:spcAft>
                <a:spcPts val="600"/>
              </a:spcAft>
            </a:pPr>
            <a:r>
              <a:rPr lang="en-US" sz="2400" dirty="0">
                <a:solidFill>
                  <a:srgbClr val="C00000"/>
                </a:solidFill>
              </a:rPr>
              <a:t>“Domestic filing entities” </a:t>
            </a:r>
            <a:r>
              <a:rPr lang="en-US" sz="2400" dirty="0"/>
              <a:t>include any entity registered with the Commonwealth and/or required to report other information must now report this information as well. </a:t>
            </a:r>
          </a:p>
          <a:p>
            <a:pPr defTabSz="457200">
              <a:spcBef>
                <a:spcPts val="600"/>
              </a:spcBef>
              <a:spcAft>
                <a:spcPts val="600"/>
              </a:spcAft>
            </a:pPr>
            <a:r>
              <a:rPr lang="en-US" sz="2400" dirty="0"/>
              <a:t>Reports must be delivered to the Department of State (the “Department”) and must be signed by the entity or association delivering the report.</a:t>
            </a:r>
          </a:p>
          <a:p>
            <a:endParaRPr lang="en-US" sz="1600" dirty="0"/>
          </a:p>
          <a:p>
            <a:endParaRPr lang="en-US" dirty="0"/>
          </a:p>
        </p:txBody>
      </p:sp>
      <p:pic>
        <p:nvPicPr>
          <p:cNvPr id="2" name="Picture 1">
            <a:extLst>
              <a:ext uri="{FF2B5EF4-FFF2-40B4-BE49-F238E27FC236}">
                <a16:creationId xmlns:a16="http://schemas.microsoft.com/office/drawing/2014/main" id="{BD93D1D5-C8E5-505C-7F1C-463CEB4A7943}"/>
              </a:ext>
            </a:extLst>
          </p:cNvPr>
          <p:cNvPicPr>
            <a:picLocks noChangeAspect="1"/>
          </p:cNvPicPr>
          <p:nvPr/>
        </p:nvPicPr>
        <p:blipFill>
          <a:blip r:embed="rId2"/>
          <a:stretch>
            <a:fillRect/>
          </a:stretch>
        </p:blipFill>
        <p:spPr>
          <a:xfrm>
            <a:off x="8804635" y="350"/>
            <a:ext cx="3387364" cy="685765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3733259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066555-47CC-31CB-2B1A-9D37D1E8D522}"/>
              </a:ext>
            </a:extLst>
          </p:cNvPr>
          <p:cNvSpPr txBox="1"/>
          <p:nvPr/>
        </p:nvSpPr>
        <p:spPr>
          <a:xfrm>
            <a:off x="1494238" y="2295957"/>
            <a:ext cx="10389915" cy="4720972"/>
          </a:xfrm>
          <a:prstGeom prst="rect">
            <a:avLst/>
          </a:prstGeom>
          <a:noFill/>
        </p:spPr>
        <p:txBody>
          <a:bodyPr wrap="square">
            <a:spAutoFit/>
          </a:bodyPr>
          <a:lstStyle/>
          <a:p>
            <a:pPr defTabSz="324612">
              <a:spcBef>
                <a:spcPts val="426"/>
              </a:spcBef>
              <a:spcAft>
                <a:spcPts val="426"/>
              </a:spcAft>
            </a:pPr>
            <a:r>
              <a:rPr lang="en-US" sz="2000" kern="1200" dirty="0">
                <a:solidFill>
                  <a:schemeClr val="tx1"/>
                </a:solidFill>
                <a:latin typeface="+mn-lt"/>
                <a:ea typeface="+mn-ea"/>
                <a:cs typeface="+mn-cs"/>
              </a:rPr>
              <a:t>To be more specific, here is a list of entities </a:t>
            </a:r>
            <a:r>
              <a:rPr lang="en-US" sz="2000" kern="1200" dirty="0">
                <a:solidFill>
                  <a:srgbClr val="00FF00"/>
                </a:solidFill>
                <a:latin typeface="+mn-lt"/>
                <a:ea typeface="+mn-ea"/>
                <a:cs typeface="+mn-cs"/>
              </a:rPr>
              <a:t>required to report:</a:t>
            </a:r>
          </a:p>
          <a:p>
            <a:pPr marL="571500" indent="-342900" defTabSz="324612">
              <a:spcBef>
                <a:spcPts val="426"/>
              </a:spcBef>
              <a:spcAft>
                <a:spcPts val="426"/>
              </a:spcAft>
            </a:pPr>
            <a:r>
              <a:rPr lang="en-US" sz="2000" kern="1200" dirty="0">
                <a:solidFill>
                  <a:schemeClr val="tx1"/>
                </a:solidFill>
                <a:latin typeface="+mn-lt"/>
                <a:ea typeface="+mn-ea"/>
                <a:cs typeface="+mn-cs"/>
              </a:rPr>
              <a:t>•	Domestic business corporations;</a:t>
            </a:r>
          </a:p>
          <a:p>
            <a:pPr marL="571500" indent="-342900" defTabSz="324612">
              <a:spcBef>
                <a:spcPts val="426"/>
              </a:spcBef>
              <a:spcAft>
                <a:spcPts val="426"/>
              </a:spcAft>
            </a:pPr>
            <a:r>
              <a:rPr lang="en-US" sz="2000" kern="1200" dirty="0">
                <a:solidFill>
                  <a:schemeClr val="tx1"/>
                </a:solidFill>
                <a:latin typeface="+mn-lt"/>
                <a:ea typeface="+mn-ea"/>
                <a:cs typeface="+mn-cs"/>
              </a:rPr>
              <a:t>•	Domestic nonprofit corporations;</a:t>
            </a:r>
          </a:p>
          <a:p>
            <a:pPr marL="571500" indent="-342900" defTabSz="324612">
              <a:spcBef>
                <a:spcPts val="426"/>
              </a:spcBef>
              <a:spcAft>
                <a:spcPts val="426"/>
              </a:spcAft>
            </a:pPr>
            <a:r>
              <a:rPr lang="en-US" sz="2000" kern="1200" dirty="0">
                <a:solidFill>
                  <a:schemeClr val="tx1"/>
                </a:solidFill>
                <a:latin typeface="+mn-lt"/>
                <a:ea typeface="+mn-ea"/>
                <a:cs typeface="+mn-cs"/>
              </a:rPr>
              <a:t>•	Domestic limited liability (general) partnerships;</a:t>
            </a:r>
          </a:p>
          <a:p>
            <a:pPr marL="571500" indent="-342900" defTabSz="324612">
              <a:spcBef>
                <a:spcPts val="426"/>
              </a:spcBef>
              <a:spcAft>
                <a:spcPts val="426"/>
              </a:spcAft>
            </a:pPr>
            <a:r>
              <a:rPr lang="en-US" sz="2000" kern="1200" dirty="0">
                <a:solidFill>
                  <a:schemeClr val="tx1"/>
                </a:solidFill>
                <a:latin typeface="+mn-lt"/>
                <a:ea typeface="+mn-ea"/>
                <a:cs typeface="+mn-cs"/>
              </a:rPr>
              <a:t>•	Domestic electing partnerships that are not limited partnerships;</a:t>
            </a:r>
          </a:p>
          <a:p>
            <a:pPr marL="571500" indent="-342900" defTabSz="324612">
              <a:spcBef>
                <a:spcPts val="426"/>
              </a:spcBef>
              <a:spcAft>
                <a:spcPts val="426"/>
              </a:spcAft>
            </a:pPr>
            <a:r>
              <a:rPr lang="en-US" sz="2000" kern="1200" dirty="0">
                <a:solidFill>
                  <a:schemeClr val="tx1"/>
                </a:solidFill>
                <a:latin typeface="+mn-lt"/>
                <a:ea typeface="+mn-ea"/>
                <a:cs typeface="+mn-cs"/>
              </a:rPr>
              <a:t>•	Domestic limited partnerships (including limited liability limited partnerships);</a:t>
            </a:r>
          </a:p>
          <a:p>
            <a:pPr marL="571500" indent="-342900" defTabSz="324612">
              <a:spcBef>
                <a:spcPts val="426"/>
              </a:spcBef>
              <a:spcAft>
                <a:spcPts val="426"/>
              </a:spcAft>
            </a:pPr>
            <a:r>
              <a:rPr lang="en-US" sz="2000" kern="1200" dirty="0">
                <a:solidFill>
                  <a:schemeClr val="tx1"/>
                </a:solidFill>
                <a:latin typeface="+mn-lt"/>
                <a:ea typeface="+mn-ea"/>
                <a:cs typeface="+mn-cs"/>
              </a:rPr>
              <a:t>•	Domestic limited liability companies;</a:t>
            </a:r>
          </a:p>
          <a:p>
            <a:pPr marL="571500" indent="-342900" defTabSz="324612">
              <a:spcBef>
                <a:spcPts val="426"/>
              </a:spcBef>
              <a:spcAft>
                <a:spcPts val="426"/>
              </a:spcAft>
            </a:pPr>
            <a:r>
              <a:rPr lang="en-US" sz="2000" kern="1200" dirty="0">
                <a:solidFill>
                  <a:schemeClr val="tx1"/>
                </a:solidFill>
                <a:latin typeface="+mn-lt"/>
                <a:ea typeface="+mn-ea"/>
                <a:cs typeface="+mn-cs"/>
              </a:rPr>
              <a:t>•	Domestic professional associations;</a:t>
            </a:r>
          </a:p>
          <a:p>
            <a:pPr marL="571500" indent="-342900" defTabSz="324612">
              <a:spcBef>
                <a:spcPts val="426"/>
              </a:spcBef>
              <a:spcAft>
                <a:spcPts val="426"/>
              </a:spcAft>
            </a:pPr>
            <a:r>
              <a:rPr lang="en-US" sz="2000" kern="1200" dirty="0">
                <a:solidFill>
                  <a:schemeClr val="tx1"/>
                </a:solidFill>
                <a:latin typeface="+mn-lt"/>
                <a:ea typeface="+mn-ea"/>
                <a:cs typeface="+mn-cs"/>
              </a:rPr>
              <a:t>•	Domestic business trusts; and</a:t>
            </a:r>
          </a:p>
          <a:p>
            <a:pPr marL="571500" indent="-342900" defTabSz="324612">
              <a:spcBef>
                <a:spcPts val="426"/>
              </a:spcBef>
              <a:spcAft>
                <a:spcPts val="426"/>
              </a:spcAft>
            </a:pPr>
            <a:r>
              <a:rPr lang="en-US" sz="2000" kern="1200" dirty="0">
                <a:solidFill>
                  <a:schemeClr val="tx1"/>
                </a:solidFill>
                <a:latin typeface="+mn-lt"/>
                <a:ea typeface="+mn-ea"/>
                <a:cs typeface="+mn-cs"/>
              </a:rPr>
              <a:t>•	All registered foreign associations</a:t>
            </a:r>
          </a:p>
          <a:p>
            <a:pPr defTabSz="649224">
              <a:spcBef>
                <a:spcPts val="426"/>
              </a:spcBef>
              <a:spcAft>
                <a:spcPts val="426"/>
              </a:spcAft>
            </a:pPr>
            <a:endParaRPr lang="en-US" sz="1278" kern="1200" dirty="0">
              <a:solidFill>
                <a:schemeClr val="tx1"/>
              </a:solidFill>
              <a:latin typeface="+mn-lt"/>
              <a:ea typeface="+mn-ea"/>
              <a:cs typeface="+mn-cs"/>
            </a:endParaRPr>
          </a:p>
          <a:p>
            <a:endParaRPr lang="en-US" dirty="0"/>
          </a:p>
        </p:txBody>
      </p:sp>
      <p:pic>
        <p:nvPicPr>
          <p:cNvPr id="2" name="Picture 1">
            <a:extLst>
              <a:ext uri="{FF2B5EF4-FFF2-40B4-BE49-F238E27FC236}">
                <a16:creationId xmlns:a16="http://schemas.microsoft.com/office/drawing/2014/main" id="{F71E667D-DC2C-ED96-CDA6-0DE4DF810E1E}"/>
              </a:ext>
            </a:extLst>
          </p:cNvPr>
          <p:cNvPicPr>
            <a:picLocks noChangeAspect="1"/>
          </p:cNvPicPr>
          <p:nvPr/>
        </p:nvPicPr>
        <p:blipFill>
          <a:blip r:embed="rId2"/>
          <a:stretch>
            <a:fillRect/>
          </a:stretch>
        </p:blipFill>
        <p:spPr>
          <a:xfrm>
            <a:off x="5338193" y="622169"/>
            <a:ext cx="2934078" cy="1389511"/>
          </a:xfrm>
          <a:prstGeom prst="rect">
            <a:avLst/>
          </a:prstGeom>
        </p:spPr>
      </p:pic>
      <p:sp>
        <p:nvSpPr>
          <p:cNvPr id="5" name="TextBox 4">
            <a:extLst>
              <a:ext uri="{FF2B5EF4-FFF2-40B4-BE49-F238E27FC236}">
                <a16:creationId xmlns:a16="http://schemas.microsoft.com/office/drawing/2014/main" id="{60884700-06D2-935B-A491-1CAEE066B926}"/>
              </a:ext>
            </a:extLst>
          </p:cNvPr>
          <p:cNvSpPr txBox="1"/>
          <p:nvPr/>
        </p:nvSpPr>
        <p:spPr>
          <a:xfrm>
            <a:off x="593196" y="917146"/>
            <a:ext cx="6096000" cy="523220"/>
          </a:xfrm>
          <a:prstGeom prst="rect">
            <a:avLst/>
          </a:prstGeom>
          <a:noFill/>
        </p:spPr>
        <p:txBody>
          <a:bodyPr wrap="square">
            <a:spAutoFit/>
          </a:bodyPr>
          <a:lstStyle/>
          <a:p>
            <a:r>
              <a:rPr lang="en-US" sz="2800" dirty="0">
                <a:solidFill>
                  <a:srgbClr val="00FF00"/>
                </a:solidFill>
                <a:effectLst>
                  <a:outerShdw blurRad="38100" dist="38100" dir="2700000" algn="tl">
                    <a:srgbClr val="000000">
                      <a:alpha val="43137"/>
                    </a:srgbClr>
                  </a:outerShdw>
                </a:effectLst>
              </a:rPr>
              <a:t>Reporting Requirements</a:t>
            </a:r>
          </a:p>
        </p:txBody>
      </p:sp>
    </p:spTree>
    <p:extLst>
      <p:ext uri="{BB962C8B-B14F-4D97-AF65-F5344CB8AC3E}">
        <p14:creationId xmlns:p14="http://schemas.microsoft.com/office/powerpoint/2010/main" val="2788969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8BAC2E-A5B1-0879-6C5A-78185E1A560A}"/>
              </a:ext>
            </a:extLst>
          </p:cNvPr>
          <p:cNvSpPr txBox="1"/>
          <p:nvPr/>
        </p:nvSpPr>
        <p:spPr>
          <a:xfrm>
            <a:off x="541445" y="467655"/>
            <a:ext cx="6493565" cy="5642570"/>
          </a:xfrm>
          <a:prstGeom prst="rect">
            <a:avLst/>
          </a:prstGeom>
          <a:noFill/>
        </p:spPr>
        <p:txBody>
          <a:bodyPr wrap="square">
            <a:spAutoFit/>
          </a:bodyPr>
          <a:lstStyle/>
          <a:p>
            <a:pPr defTabSz="269748">
              <a:spcBef>
                <a:spcPts val="354"/>
              </a:spcBef>
              <a:spcAft>
                <a:spcPts val="1200"/>
              </a:spcAft>
            </a:pPr>
            <a:r>
              <a:rPr lang="en-US" sz="2400" kern="1200" dirty="0">
                <a:solidFill>
                  <a:srgbClr val="FFC000"/>
                </a:solidFill>
                <a:effectLst>
                  <a:outerShdw blurRad="38100" dist="38100" dir="2700000" algn="tl">
                    <a:srgbClr val="000000">
                      <a:alpha val="43137"/>
                    </a:srgbClr>
                  </a:outerShdw>
                </a:effectLst>
                <a:latin typeface="+mn-lt"/>
                <a:ea typeface="+mn-ea"/>
                <a:cs typeface="+mn-cs"/>
              </a:rPr>
              <a:t>What Must Be Reported?</a:t>
            </a:r>
          </a:p>
          <a:p>
            <a:pPr defTabSz="269748">
              <a:spcBef>
                <a:spcPts val="354"/>
              </a:spcBef>
              <a:spcAft>
                <a:spcPts val="354"/>
              </a:spcAft>
            </a:pPr>
            <a:r>
              <a:rPr lang="en-US" kern="1200" dirty="0">
                <a:solidFill>
                  <a:schemeClr val="accent5">
                    <a:lumMod val="75000"/>
                  </a:schemeClr>
                </a:solidFill>
                <a:latin typeface="+mn-lt"/>
                <a:ea typeface="+mn-ea"/>
                <a:cs typeface="+mn-cs"/>
              </a:rPr>
              <a:t>Summarized in Section 146(a)(1)-(6), entities must report the following information to the Department:</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Entity Name</a:t>
            </a:r>
            <a:r>
              <a:rPr lang="en-US" kern="1200" dirty="0">
                <a:solidFill>
                  <a:schemeClr val="accent5">
                    <a:lumMod val="75000"/>
                  </a:schemeClr>
                </a:solidFill>
                <a:latin typeface="+mn-lt"/>
                <a:ea typeface="+mn-ea"/>
                <a:cs typeface="+mn-cs"/>
              </a:rPr>
              <a:t>;</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Jurisdiction of Formation</a:t>
            </a:r>
            <a:r>
              <a:rPr lang="en-US" kern="1200" dirty="0">
                <a:solidFill>
                  <a:schemeClr val="accent5">
                    <a:lumMod val="75000"/>
                  </a:schemeClr>
                </a:solidFill>
                <a:latin typeface="+mn-lt"/>
                <a:ea typeface="+mn-ea"/>
                <a:cs typeface="+mn-cs"/>
              </a:rPr>
              <a:t>;</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The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Address of its Registered Office </a:t>
            </a:r>
            <a:r>
              <a:rPr lang="en-US" kern="1200" dirty="0">
                <a:solidFill>
                  <a:schemeClr val="accent5">
                    <a:lumMod val="75000"/>
                  </a:schemeClr>
                </a:solidFill>
                <a:latin typeface="+mn-lt"/>
                <a:ea typeface="+mn-ea"/>
                <a:cs typeface="+mn-cs"/>
              </a:rPr>
              <a:t>in the Commonwealth, if any </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Name of one at least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“Governor” </a:t>
            </a:r>
            <a:r>
              <a:rPr lang="en-US" kern="1200" dirty="0">
                <a:solidFill>
                  <a:schemeClr val="accent5">
                    <a:lumMod val="75000"/>
                  </a:schemeClr>
                </a:solidFill>
                <a:latin typeface="+mn-lt"/>
                <a:ea typeface="+mn-ea"/>
                <a:cs typeface="+mn-cs"/>
              </a:rPr>
              <a:t>(board member/director, member, partner, etc. depending on the type of entity);</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Names and Titles of the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Principal Officers</a:t>
            </a:r>
            <a:r>
              <a:rPr lang="en-US" kern="1200" dirty="0">
                <a:solidFill>
                  <a:schemeClr val="accent5">
                    <a:lumMod val="75000"/>
                  </a:schemeClr>
                </a:solidFill>
                <a:latin typeface="+mn-lt"/>
                <a:ea typeface="+mn-ea"/>
                <a:cs typeface="+mn-cs"/>
              </a:rPr>
              <a:t>;</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Address of its Principal Office</a:t>
            </a:r>
            <a:r>
              <a:rPr lang="en-US" kern="1200" dirty="0">
                <a:solidFill>
                  <a:schemeClr val="accent5">
                    <a:lumMod val="75000"/>
                  </a:schemeClr>
                </a:solidFill>
                <a:latin typeface="+mn-lt"/>
                <a:ea typeface="+mn-ea"/>
                <a:cs typeface="+mn-cs"/>
              </a:rPr>
              <a:t>, if any, wherever located (street and number included); and</a:t>
            </a:r>
          </a:p>
          <a:p>
            <a:pPr marL="539496" indent="-266938" defTabSz="269748">
              <a:spcBef>
                <a:spcPts val="354"/>
              </a:spcBef>
              <a:spcAft>
                <a:spcPts val="354"/>
              </a:spcAft>
            </a:pPr>
            <a:r>
              <a:rPr lang="en-US" kern="1200" dirty="0">
                <a:solidFill>
                  <a:schemeClr val="accent5">
                    <a:lumMod val="75000"/>
                  </a:schemeClr>
                </a:solidFill>
                <a:latin typeface="+mn-lt"/>
                <a:ea typeface="+mn-ea"/>
                <a:cs typeface="+mn-cs"/>
              </a:rPr>
              <a:t>•	</a:t>
            </a:r>
            <a:r>
              <a:rPr lang="en-US" kern="120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Entity Number </a:t>
            </a:r>
            <a:r>
              <a:rPr lang="en-US" kern="1200" dirty="0">
                <a:solidFill>
                  <a:schemeClr val="accent5">
                    <a:lumMod val="75000"/>
                  </a:schemeClr>
                </a:solidFill>
                <a:latin typeface="+mn-lt"/>
                <a:ea typeface="+mn-ea"/>
                <a:cs typeface="+mn-cs"/>
              </a:rPr>
              <a:t>or similar identifier previously issued by the Department</a:t>
            </a:r>
          </a:p>
          <a:p>
            <a:pPr defTabSz="269748">
              <a:spcBef>
                <a:spcPts val="354"/>
              </a:spcBef>
              <a:spcAft>
                <a:spcPts val="354"/>
              </a:spcAft>
            </a:pPr>
            <a:r>
              <a:rPr lang="en-US" kern="1200" dirty="0">
                <a:solidFill>
                  <a:schemeClr val="accent5">
                    <a:lumMod val="75000"/>
                  </a:schemeClr>
                </a:solidFill>
                <a:latin typeface="+mn-lt"/>
                <a:ea typeface="+mn-ea"/>
                <a:cs typeface="+mn-cs"/>
              </a:rPr>
              <a:t>The reported information must be current as of the date the report is delivered to the Department for filing. (Section 146(b)).</a:t>
            </a:r>
            <a:endParaRPr lang="en-US" dirty="0">
              <a:solidFill>
                <a:schemeClr val="accent5">
                  <a:lumMod val="75000"/>
                </a:schemeClr>
              </a:solidFill>
            </a:endParaRPr>
          </a:p>
        </p:txBody>
      </p:sp>
      <p:pic>
        <p:nvPicPr>
          <p:cNvPr id="2" name="Picture 1">
            <a:extLst>
              <a:ext uri="{FF2B5EF4-FFF2-40B4-BE49-F238E27FC236}">
                <a16:creationId xmlns:a16="http://schemas.microsoft.com/office/drawing/2014/main" id="{A90A585B-4E21-6D66-9354-44BA00126AFA}"/>
              </a:ext>
            </a:extLst>
          </p:cNvPr>
          <p:cNvPicPr>
            <a:picLocks noChangeAspect="1"/>
          </p:cNvPicPr>
          <p:nvPr/>
        </p:nvPicPr>
        <p:blipFill>
          <a:blip r:embed="rId2"/>
          <a:stretch>
            <a:fillRect/>
          </a:stretch>
        </p:blipFill>
        <p:spPr>
          <a:xfrm>
            <a:off x="8406780" y="1654252"/>
            <a:ext cx="2735310" cy="4079895"/>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3907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6379" y="991411"/>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6096000" y="607273"/>
            <a:ext cx="4113728" cy="5507149"/>
          </a:xfrm>
          <a:prstGeom prst="rect">
            <a:avLst/>
          </a:prstGeom>
          <a:solidFill>
            <a:schemeClr val="bg1"/>
          </a:solid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Where Applicable, this program is</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YourOnlineProfessor.net - All Rights Reserved.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Inquiries regarding the use of the material contained in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Course should be addressed to:</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US" sz="1799"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rial Narrow" pitchFamily="34" charset="0"/>
                <a:ea typeface="Tahoma" pitchFamily="34" charset="0"/>
                <a:cs typeface="Times New Roman" pitchFamily="18" charset="0"/>
              </a:rPr>
              <a:t>YourOnlineProfessor.net</a:t>
            </a:r>
            <a:br>
              <a:rPr kumimoji="0" lang="en-US" sz="1600" b="0" i="0" u="none" strike="noStrike" kern="1200" cap="none" spc="0" normalizeH="0" baseline="0" noProof="0" dirty="0">
                <a:ln>
                  <a:noFill/>
                </a:ln>
                <a:solidFill>
                  <a:srgbClr val="C00000"/>
                </a:solidFill>
                <a:effectLst>
                  <a:outerShdw blurRad="38100" dist="38100" dir="2700000" algn="tl">
                    <a:srgbClr val="C0C0C0"/>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Suite 204</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Media, PA 19063</a:t>
            </a:r>
          </a:p>
        </p:txBody>
      </p:sp>
    </p:spTree>
    <p:extLst>
      <p:ext uri="{BB962C8B-B14F-4D97-AF65-F5344CB8AC3E}">
        <p14:creationId xmlns:p14="http://schemas.microsoft.com/office/powerpoint/2010/main" val="454330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02F9D-8B4D-C04D-5225-F1BA8F037CFC}"/>
              </a:ext>
            </a:extLst>
          </p:cNvPr>
          <p:cNvSpPr txBox="1"/>
          <p:nvPr/>
        </p:nvSpPr>
        <p:spPr>
          <a:xfrm>
            <a:off x="914400" y="640080"/>
            <a:ext cx="9710420" cy="3600986"/>
          </a:xfrm>
          <a:prstGeom prst="rect">
            <a:avLst/>
          </a:prstGeom>
          <a:noFill/>
        </p:spPr>
        <p:txBody>
          <a:bodyPr wrap="square">
            <a:spAutoFit/>
          </a:bodyPr>
          <a:lstStyle/>
          <a:p>
            <a:pPr defTabSz="457200">
              <a:spcBef>
                <a:spcPts val="600"/>
              </a:spcBef>
              <a:spcAft>
                <a:spcPts val="600"/>
              </a:spcAft>
            </a:pPr>
            <a:r>
              <a:rPr lang="en-US" sz="2400" dirty="0">
                <a:solidFill>
                  <a:schemeClr val="tx1">
                    <a:lumMod val="85000"/>
                    <a:lumOff val="15000"/>
                  </a:schemeClr>
                </a:solidFill>
                <a:effectLst>
                  <a:outerShdw blurRad="38100" dist="38100" dir="2700000" algn="tl">
                    <a:srgbClr val="000000">
                      <a:alpha val="43137"/>
                    </a:srgbClr>
                  </a:outerShdw>
                </a:effectLst>
              </a:rPr>
              <a:t>By When Must Entities File Reports</a:t>
            </a:r>
          </a:p>
          <a:p>
            <a:pPr defTabSz="457200">
              <a:spcBef>
                <a:spcPts val="600"/>
              </a:spcBef>
              <a:spcAft>
                <a:spcPts val="600"/>
              </a:spcAft>
            </a:pPr>
            <a:r>
              <a:rPr lang="en-US" dirty="0">
                <a:solidFill>
                  <a:schemeClr val="bg1">
                    <a:lumMod val="95000"/>
                  </a:schemeClr>
                </a:solidFill>
              </a:rPr>
              <a:t>Reports must be filed annually beginning with the calendar year after which an entity or association becomes subject to this Section. </a:t>
            </a:r>
          </a:p>
          <a:p>
            <a:pPr defTabSz="457200">
              <a:spcBef>
                <a:spcPts val="600"/>
              </a:spcBef>
              <a:spcAft>
                <a:spcPts val="600"/>
              </a:spcAft>
            </a:pPr>
            <a:r>
              <a:rPr lang="en-US" dirty="0">
                <a:solidFill>
                  <a:schemeClr val="bg1">
                    <a:lumMod val="95000"/>
                  </a:schemeClr>
                </a:solidFill>
              </a:rPr>
              <a:t>The Section will take full effect on </a:t>
            </a:r>
            <a:r>
              <a:rPr lang="en-US" b="1" dirty="0">
                <a:solidFill>
                  <a:schemeClr val="tx1">
                    <a:lumMod val="95000"/>
                    <a:lumOff val="5000"/>
                  </a:schemeClr>
                </a:solidFill>
              </a:rPr>
              <a:t>January 3, 2024</a:t>
            </a:r>
            <a:r>
              <a:rPr lang="en-US" dirty="0">
                <a:solidFill>
                  <a:schemeClr val="bg1">
                    <a:lumMod val="95000"/>
                  </a:schemeClr>
                </a:solidFill>
              </a:rPr>
              <a:t>, however, according to the Department’s website, the </a:t>
            </a:r>
            <a:r>
              <a:rPr lang="en-US" dirty="0">
                <a:solidFill>
                  <a:schemeClr val="tx1">
                    <a:lumMod val="95000"/>
                    <a:lumOff val="5000"/>
                  </a:schemeClr>
                </a:solidFill>
              </a:rPr>
              <a:t>actual reporting requirement </a:t>
            </a:r>
            <a:r>
              <a:rPr lang="en-US" dirty="0">
                <a:solidFill>
                  <a:schemeClr val="bg1">
                    <a:lumMod val="95000"/>
                  </a:schemeClr>
                </a:solidFill>
              </a:rPr>
              <a:t>begins in the 2025 calendar year.  </a:t>
            </a:r>
          </a:p>
          <a:p>
            <a:pPr defTabSz="457200">
              <a:spcBef>
                <a:spcPts val="600"/>
              </a:spcBef>
              <a:spcAft>
                <a:spcPts val="600"/>
              </a:spcAft>
            </a:pPr>
            <a:r>
              <a:rPr lang="en-US" dirty="0">
                <a:solidFill>
                  <a:schemeClr val="bg1">
                    <a:lumMod val="95000"/>
                  </a:schemeClr>
                </a:solidFill>
              </a:rPr>
              <a:t>Section 146(c) labeled specific annual deadlines for filing based on entity form:</a:t>
            </a:r>
          </a:p>
          <a:p>
            <a:pPr defTabSz="457200">
              <a:spcBef>
                <a:spcPts val="600"/>
              </a:spcBef>
              <a:spcAft>
                <a:spcPts val="600"/>
              </a:spcAft>
            </a:pPr>
            <a:r>
              <a:rPr lang="en-US" dirty="0">
                <a:solidFill>
                  <a:schemeClr val="bg1">
                    <a:lumMod val="95000"/>
                  </a:schemeClr>
                </a:solidFill>
              </a:rPr>
              <a:t>•	</a:t>
            </a:r>
            <a:r>
              <a:rPr lang="en-US" b="1" dirty="0">
                <a:solidFill>
                  <a:schemeClr val="tx1">
                    <a:lumMod val="95000"/>
                    <a:lumOff val="5000"/>
                  </a:schemeClr>
                </a:solidFill>
                <a:effectLst>
                  <a:outerShdw blurRad="38100" dist="38100" dir="2700000" algn="tl">
                    <a:srgbClr val="000000">
                      <a:alpha val="43137"/>
                    </a:srgbClr>
                  </a:outerShdw>
                </a:effectLst>
              </a:rPr>
              <a:t>Prior to July 1</a:t>
            </a:r>
            <a:r>
              <a:rPr lang="en-US" dirty="0">
                <a:solidFill>
                  <a:schemeClr val="bg1">
                    <a:lumMod val="95000"/>
                  </a:schemeClr>
                </a:solidFill>
              </a:rPr>
              <a:t>: domestic or foreign corporation, for profit and not-for-profit</a:t>
            </a:r>
          </a:p>
          <a:p>
            <a:pPr defTabSz="457200">
              <a:spcBef>
                <a:spcPts val="600"/>
              </a:spcBef>
              <a:spcAft>
                <a:spcPts val="600"/>
              </a:spcAft>
            </a:pPr>
            <a:r>
              <a:rPr lang="en-US" dirty="0">
                <a:solidFill>
                  <a:schemeClr val="bg1">
                    <a:lumMod val="95000"/>
                  </a:schemeClr>
                </a:solidFill>
              </a:rPr>
              <a:t>•	</a:t>
            </a:r>
            <a:r>
              <a:rPr lang="en-US" b="1" dirty="0">
                <a:solidFill>
                  <a:schemeClr val="tx1">
                    <a:lumMod val="95000"/>
                    <a:lumOff val="5000"/>
                  </a:schemeClr>
                </a:solidFill>
                <a:effectLst>
                  <a:outerShdw blurRad="38100" dist="38100" dir="2700000" algn="tl">
                    <a:srgbClr val="000000">
                      <a:alpha val="43137"/>
                    </a:srgbClr>
                  </a:outerShdw>
                </a:effectLst>
              </a:rPr>
              <a:t>Prior to October 1</a:t>
            </a:r>
            <a:r>
              <a:rPr lang="en-US" dirty="0">
                <a:solidFill>
                  <a:schemeClr val="bg1">
                    <a:lumMod val="95000"/>
                  </a:schemeClr>
                </a:solidFill>
              </a:rPr>
              <a:t>: domestic or foreign limited liability company</a:t>
            </a:r>
          </a:p>
          <a:p>
            <a:pPr defTabSz="457200">
              <a:spcBef>
                <a:spcPts val="600"/>
              </a:spcBef>
              <a:spcAft>
                <a:spcPts val="600"/>
              </a:spcAft>
            </a:pPr>
            <a:r>
              <a:rPr lang="en-US" dirty="0">
                <a:solidFill>
                  <a:schemeClr val="bg1">
                    <a:lumMod val="95000"/>
                  </a:schemeClr>
                </a:solidFill>
              </a:rPr>
              <a:t>•	</a:t>
            </a:r>
            <a:r>
              <a:rPr lang="en-US" b="1" dirty="0">
                <a:solidFill>
                  <a:schemeClr val="tx1">
                    <a:lumMod val="95000"/>
                    <a:lumOff val="5000"/>
                  </a:schemeClr>
                </a:solidFill>
                <a:effectLst>
                  <a:outerShdw blurRad="38100" dist="38100" dir="2700000" algn="tl">
                    <a:srgbClr val="000000">
                      <a:alpha val="43137"/>
                    </a:srgbClr>
                  </a:outerShdw>
                </a:effectLst>
              </a:rPr>
              <a:t>On or prior to December 31</a:t>
            </a:r>
            <a:r>
              <a:rPr lang="en-US" dirty="0">
                <a:solidFill>
                  <a:schemeClr val="bg1">
                    <a:lumMod val="95000"/>
                  </a:schemeClr>
                </a:solidFill>
              </a:rPr>
              <a:t>: any other form of domestic or foreign association</a:t>
            </a:r>
          </a:p>
        </p:txBody>
      </p:sp>
      <p:pic>
        <p:nvPicPr>
          <p:cNvPr id="2" name="Picture 1">
            <a:extLst>
              <a:ext uri="{FF2B5EF4-FFF2-40B4-BE49-F238E27FC236}">
                <a16:creationId xmlns:a16="http://schemas.microsoft.com/office/drawing/2014/main" id="{6EA0378D-1017-1675-3ECD-7694B21AF0F9}"/>
              </a:ext>
            </a:extLst>
          </p:cNvPr>
          <p:cNvPicPr>
            <a:picLocks noChangeAspect="1"/>
          </p:cNvPicPr>
          <p:nvPr/>
        </p:nvPicPr>
        <p:blipFill>
          <a:blip r:embed="rId2"/>
          <a:stretch>
            <a:fillRect/>
          </a:stretch>
        </p:blipFill>
        <p:spPr>
          <a:xfrm>
            <a:off x="1422317" y="4515439"/>
            <a:ext cx="6939523" cy="1864991"/>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4233427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709FF-46B0-1D05-E788-BE760D5D295E}"/>
              </a:ext>
            </a:extLst>
          </p:cNvPr>
          <p:cNvSpPr/>
          <p:nvPr/>
        </p:nvSpPr>
        <p:spPr>
          <a:xfrm>
            <a:off x="-1" y="0"/>
            <a:ext cx="4374037"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2E00E7-C2A2-AB26-973C-FD47273FB88F}"/>
              </a:ext>
            </a:extLst>
          </p:cNvPr>
          <p:cNvSpPr txBox="1"/>
          <p:nvPr/>
        </p:nvSpPr>
        <p:spPr>
          <a:xfrm>
            <a:off x="4838797" y="2647950"/>
            <a:ext cx="6777873" cy="3200876"/>
          </a:xfrm>
          <a:prstGeom prst="rect">
            <a:avLst/>
          </a:prstGeom>
          <a:noFill/>
        </p:spPr>
        <p:txBody>
          <a:bodyPr wrap="square">
            <a:spAutoFit/>
          </a:bodyPr>
          <a:lstStyle/>
          <a:p>
            <a:pPr>
              <a:spcBef>
                <a:spcPts val="600"/>
              </a:spcBef>
              <a:spcAft>
                <a:spcPts val="600"/>
              </a:spcAft>
            </a:pPr>
            <a:r>
              <a:rPr lang="en-US" sz="2400" dirty="0"/>
              <a:t>If an annual report does not contain all the required information, the Department must:</a:t>
            </a:r>
          </a:p>
          <a:p>
            <a:pPr marL="342900" indent="-342900">
              <a:spcBef>
                <a:spcPts val="600"/>
              </a:spcBef>
              <a:spcAft>
                <a:spcPts val="600"/>
              </a:spcAft>
              <a:buFont typeface="Wingdings" panose="05000000000000000000" pitchFamily="2" charset="2"/>
              <a:buChar char="§"/>
            </a:pPr>
            <a:r>
              <a:rPr lang="en-US" sz="2400" dirty="0">
                <a:solidFill>
                  <a:srgbClr val="C00000"/>
                </a:solidFill>
              </a:rPr>
              <a:t>Reject the report</a:t>
            </a:r>
            <a:r>
              <a:rPr lang="en-US" sz="2400" dirty="0"/>
              <a:t>; </a:t>
            </a:r>
          </a:p>
          <a:p>
            <a:pPr marL="342900" indent="-342900">
              <a:spcBef>
                <a:spcPts val="600"/>
              </a:spcBef>
              <a:spcAft>
                <a:spcPts val="600"/>
              </a:spcAft>
              <a:buFont typeface="Wingdings" panose="05000000000000000000" pitchFamily="2" charset="2"/>
              <a:buChar char="§"/>
            </a:pPr>
            <a:r>
              <a:rPr lang="en-US" sz="2400" dirty="0"/>
              <a:t>Promptly notify in record form the reporting entity or association of its rejection; and </a:t>
            </a:r>
          </a:p>
          <a:p>
            <a:pPr marL="342900" indent="-342900">
              <a:spcBef>
                <a:spcPts val="600"/>
              </a:spcBef>
              <a:spcAft>
                <a:spcPts val="600"/>
              </a:spcAft>
              <a:buFont typeface="Wingdings" panose="05000000000000000000" pitchFamily="2" charset="2"/>
              <a:buChar char="§"/>
            </a:pPr>
            <a:r>
              <a:rPr lang="en-US" sz="2400" dirty="0">
                <a:solidFill>
                  <a:srgbClr val="C00000"/>
                </a:solidFill>
              </a:rPr>
              <a:t>Return the report for correction.</a:t>
            </a:r>
          </a:p>
          <a:p>
            <a:pPr>
              <a:spcBef>
                <a:spcPts val="600"/>
              </a:spcBef>
              <a:spcAft>
                <a:spcPts val="600"/>
              </a:spcAft>
            </a:pPr>
            <a:endParaRPr lang="en-US" dirty="0"/>
          </a:p>
        </p:txBody>
      </p:sp>
      <p:pic>
        <p:nvPicPr>
          <p:cNvPr id="3" name="Picture 2" descr="A red stamp with text&#10;&#10;Description automatically generated">
            <a:extLst>
              <a:ext uri="{FF2B5EF4-FFF2-40B4-BE49-F238E27FC236}">
                <a16:creationId xmlns:a16="http://schemas.microsoft.com/office/drawing/2014/main" id="{3B33134E-239C-14AA-F56B-4BF70DD4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75" y="2647950"/>
            <a:ext cx="2933700" cy="1562100"/>
          </a:xfrm>
          <a:prstGeom prst="rect">
            <a:avLst/>
          </a:prstGeom>
          <a:effectLst>
            <a:outerShdw blurRad="50800" dist="50800" dir="5400000" algn="ctr" rotWithShape="0">
              <a:srgbClr val="000000">
                <a:alpha val="99000"/>
              </a:srgbClr>
            </a:outerShdw>
          </a:effectLst>
        </p:spPr>
      </p:pic>
      <p:sp>
        <p:nvSpPr>
          <p:cNvPr id="6" name="TextBox 5">
            <a:extLst>
              <a:ext uri="{FF2B5EF4-FFF2-40B4-BE49-F238E27FC236}">
                <a16:creationId xmlns:a16="http://schemas.microsoft.com/office/drawing/2014/main" id="{81E3693C-C9D4-2891-18BB-7B648E518D04}"/>
              </a:ext>
            </a:extLst>
          </p:cNvPr>
          <p:cNvSpPr txBox="1"/>
          <p:nvPr/>
        </p:nvSpPr>
        <p:spPr>
          <a:xfrm>
            <a:off x="4838797" y="1164015"/>
            <a:ext cx="6096000" cy="1384995"/>
          </a:xfrm>
          <a:prstGeom prst="rect">
            <a:avLst/>
          </a:prstGeom>
          <a:noFill/>
        </p:spPr>
        <p:txBody>
          <a:bodyPr wrap="square">
            <a:spAutoFit/>
          </a:bodyPr>
          <a:lstStyle/>
          <a:p>
            <a:r>
              <a:rPr lang="en-US" sz="2800" dirty="0">
                <a:solidFill>
                  <a:srgbClr val="C00000"/>
                </a:solidFill>
                <a:effectLst>
                  <a:outerShdw blurRad="38100" dist="38100" dir="2700000" algn="tl">
                    <a:srgbClr val="000000">
                      <a:alpha val="43137"/>
                    </a:srgbClr>
                  </a:outerShdw>
                </a:effectLst>
              </a:rPr>
              <a:t>What if the report does not contain all the required information or incorrect information?</a:t>
            </a:r>
          </a:p>
        </p:txBody>
      </p:sp>
    </p:spTree>
    <p:extLst>
      <p:ext uri="{BB962C8B-B14F-4D97-AF65-F5344CB8AC3E}">
        <p14:creationId xmlns:p14="http://schemas.microsoft.com/office/powerpoint/2010/main" val="21077408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709FF-46B0-1D05-E788-BE760D5D295E}"/>
              </a:ext>
            </a:extLst>
          </p:cNvPr>
          <p:cNvSpPr/>
          <p:nvPr/>
        </p:nvSpPr>
        <p:spPr>
          <a:xfrm>
            <a:off x="-1" y="0"/>
            <a:ext cx="4374037" cy="6858000"/>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2E00E7-C2A2-AB26-973C-FD47273FB88F}"/>
              </a:ext>
            </a:extLst>
          </p:cNvPr>
          <p:cNvSpPr txBox="1"/>
          <p:nvPr/>
        </p:nvSpPr>
        <p:spPr>
          <a:xfrm>
            <a:off x="4781352" y="524215"/>
            <a:ext cx="6777873" cy="6333785"/>
          </a:xfrm>
          <a:prstGeom prst="rect">
            <a:avLst/>
          </a:prstGeom>
          <a:noFill/>
        </p:spPr>
        <p:txBody>
          <a:bodyPr wrap="square">
            <a:spAutoFit/>
          </a:bodyPr>
          <a:lstStyle/>
          <a:p>
            <a:pPr>
              <a:spcBef>
                <a:spcPts val="600"/>
              </a:spcBef>
              <a:spcAft>
                <a:spcPts val="600"/>
              </a:spcAft>
            </a:pPr>
            <a:r>
              <a:rPr lang="en-US" sz="2800" dirty="0">
                <a:solidFill>
                  <a:srgbClr val="C00000"/>
                </a:solidFill>
              </a:rPr>
              <a:t>What if the report does not contain all the required information, or incorrect information?</a:t>
            </a:r>
          </a:p>
          <a:p>
            <a:pPr>
              <a:lnSpc>
                <a:spcPct val="114000"/>
              </a:lnSpc>
              <a:spcBef>
                <a:spcPts val="600"/>
              </a:spcBef>
              <a:spcAft>
                <a:spcPts val="600"/>
              </a:spcAft>
            </a:pPr>
            <a:r>
              <a:rPr lang="en-US" sz="2400" dirty="0"/>
              <a:t>The Department may additionally reject any report for filing if it believes the document is being filed fraudulently or may be used to accomplish a fraudulent, criminal, or unlawful purpose. </a:t>
            </a:r>
          </a:p>
          <a:p>
            <a:pPr>
              <a:lnSpc>
                <a:spcPct val="114000"/>
              </a:lnSpc>
              <a:spcBef>
                <a:spcPts val="600"/>
              </a:spcBef>
              <a:spcAft>
                <a:spcPts val="600"/>
              </a:spcAft>
            </a:pPr>
            <a:r>
              <a:rPr lang="en-US" sz="2400" dirty="0"/>
              <a:t>If an annual report must be updated due to a change of information for an entity, the entity may deliver to the Department a new annual report with a statement that the report contains a change in the information previously included in the report for that year. </a:t>
            </a:r>
          </a:p>
          <a:p>
            <a:pPr>
              <a:spcBef>
                <a:spcPts val="600"/>
              </a:spcBef>
              <a:spcAft>
                <a:spcPts val="600"/>
              </a:spcAft>
            </a:pPr>
            <a:endParaRPr lang="en-US" dirty="0"/>
          </a:p>
        </p:txBody>
      </p:sp>
      <p:pic>
        <p:nvPicPr>
          <p:cNvPr id="3" name="Picture 2" descr="A red stamp with text&#10;&#10;Description automatically generated">
            <a:extLst>
              <a:ext uri="{FF2B5EF4-FFF2-40B4-BE49-F238E27FC236}">
                <a16:creationId xmlns:a16="http://schemas.microsoft.com/office/drawing/2014/main" id="{3B33134E-239C-14AA-F56B-4BF70DD4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75" y="2647950"/>
            <a:ext cx="2933700" cy="15621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1228970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E4E5-A1FE-B2F3-D7A5-759BE0708DC0}"/>
              </a:ext>
            </a:extLst>
          </p:cNvPr>
          <p:cNvSpPr txBox="1"/>
          <p:nvPr/>
        </p:nvSpPr>
        <p:spPr>
          <a:xfrm>
            <a:off x="792479" y="558255"/>
            <a:ext cx="10648153" cy="3616375"/>
          </a:xfrm>
          <a:prstGeom prst="rect">
            <a:avLst/>
          </a:prstGeom>
          <a:noFill/>
        </p:spPr>
        <p:txBody>
          <a:bodyPr wrap="square">
            <a:spAutoFit/>
          </a:bodyPr>
          <a:lstStyle/>
          <a:p>
            <a:pPr>
              <a:spcBef>
                <a:spcPts val="600"/>
              </a:spcBef>
              <a:spcAft>
                <a:spcPts val="600"/>
              </a:spcAft>
            </a:pPr>
            <a:endParaRPr lang="en-US" dirty="0"/>
          </a:p>
          <a:p>
            <a:pPr>
              <a:spcBef>
                <a:spcPts val="600"/>
              </a:spcBef>
              <a:spcAft>
                <a:spcPts val="600"/>
              </a:spcAft>
            </a:pPr>
            <a:r>
              <a:rPr lang="en-US" sz="2800" dirty="0">
                <a:solidFill>
                  <a:schemeClr val="accent4">
                    <a:lumMod val="40000"/>
                    <a:lumOff val="60000"/>
                  </a:schemeClr>
                </a:solidFill>
                <a:effectLst>
                  <a:outerShdw blurRad="38100" dist="38100" dir="2700000" algn="tl">
                    <a:srgbClr val="000000">
                      <a:alpha val="43137"/>
                    </a:srgbClr>
                  </a:outerShdw>
                </a:effectLst>
              </a:rPr>
              <a:t>Notice from the Department</a:t>
            </a:r>
          </a:p>
          <a:p>
            <a:pPr marL="342900" indent="-342900">
              <a:spcBef>
                <a:spcPts val="600"/>
              </a:spcBef>
              <a:spcAft>
                <a:spcPts val="600"/>
              </a:spcAft>
              <a:buFont typeface="Arial" panose="020B0604020202020204" pitchFamily="34" charset="0"/>
              <a:buChar char="•"/>
            </a:pPr>
            <a:r>
              <a:rPr lang="en-US" sz="2400" dirty="0">
                <a:solidFill>
                  <a:schemeClr val="accent4">
                    <a:lumMod val="20000"/>
                    <a:lumOff val="80000"/>
                  </a:schemeClr>
                </a:solidFill>
              </a:rPr>
              <a:t>The Department will annually deliver notice to each entity required to file an annual report at least two months prior to the annual report due date. </a:t>
            </a:r>
          </a:p>
          <a:p>
            <a:pPr marL="342900" indent="-342900">
              <a:spcBef>
                <a:spcPts val="600"/>
              </a:spcBef>
              <a:spcAft>
                <a:spcPts val="600"/>
              </a:spcAft>
              <a:buFont typeface="Arial" panose="020B0604020202020204" pitchFamily="34" charset="0"/>
              <a:buChar char="•"/>
            </a:pPr>
            <a:r>
              <a:rPr lang="en-US" sz="2400" dirty="0">
                <a:solidFill>
                  <a:schemeClr val="accent4">
                    <a:lumMod val="20000"/>
                    <a:lumOff val="80000"/>
                  </a:schemeClr>
                </a:solidFill>
              </a:rPr>
              <a:t>However, the failure of the Department to deliver notice or an entity to receive notice does not constitute a waiver of the requirement to file an annual report. </a:t>
            </a:r>
          </a:p>
          <a:p>
            <a:pPr marL="342900" indent="-342900">
              <a:spcBef>
                <a:spcPts val="600"/>
              </a:spcBef>
              <a:spcAft>
                <a:spcPts val="600"/>
              </a:spcAft>
              <a:buFont typeface="Arial" panose="020B0604020202020204" pitchFamily="34" charset="0"/>
              <a:buChar char="•"/>
            </a:pPr>
            <a:r>
              <a:rPr lang="en-US" sz="2400" dirty="0">
                <a:solidFill>
                  <a:schemeClr val="accent4">
                    <a:lumMod val="20000"/>
                    <a:lumOff val="80000"/>
                  </a:schemeClr>
                </a:solidFill>
              </a:rPr>
              <a:t>Entities must be aware of their deadline and filing requirements.</a:t>
            </a:r>
          </a:p>
          <a:p>
            <a:endParaRPr lang="en-US" dirty="0"/>
          </a:p>
        </p:txBody>
      </p:sp>
      <p:pic>
        <p:nvPicPr>
          <p:cNvPr id="2" name="Picture 1">
            <a:extLst>
              <a:ext uri="{FF2B5EF4-FFF2-40B4-BE49-F238E27FC236}">
                <a16:creationId xmlns:a16="http://schemas.microsoft.com/office/drawing/2014/main" id="{D085E817-2023-2A46-CAAD-44E9F6906152}"/>
              </a:ext>
            </a:extLst>
          </p:cNvPr>
          <p:cNvPicPr>
            <a:picLocks noChangeAspect="1"/>
          </p:cNvPicPr>
          <p:nvPr/>
        </p:nvPicPr>
        <p:blipFill>
          <a:blip r:embed="rId3"/>
          <a:stretch>
            <a:fillRect/>
          </a:stretch>
        </p:blipFill>
        <p:spPr>
          <a:xfrm>
            <a:off x="1038771" y="4420707"/>
            <a:ext cx="4100710" cy="21336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306947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082967079"/>
      </p:ext>
    </p:extLst>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2E00E7-C2A2-AB26-973C-FD47273FB88F}"/>
              </a:ext>
            </a:extLst>
          </p:cNvPr>
          <p:cNvSpPr txBox="1"/>
          <p:nvPr/>
        </p:nvSpPr>
        <p:spPr>
          <a:xfrm>
            <a:off x="4828977" y="2491347"/>
            <a:ext cx="6777873" cy="3631763"/>
          </a:xfrm>
          <a:prstGeom prst="rect">
            <a:avLst/>
          </a:prstGeom>
          <a:noFill/>
        </p:spPr>
        <p:txBody>
          <a:bodyPr wrap="square">
            <a:spAutoFit/>
          </a:bodyPr>
          <a:lstStyle/>
          <a:p>
            <a:pPr>
              <a:spcBef>
                <a:spcPts val="600"/>
              </a:spcBef>
              <a:spcAft>
                <a:spcPts val="600"/>
              </a:spcAft>
            </a:pPr>
            <a:r>
              <a:rPr lang="en-US" sz="2400" dirty="0"/>
              <a:t>A document in record form may be delivered by the Department to a person (or entity) via email or other electronic communication if a person supplied that method to the Department. </a:t>
            </a:r>
          </a:p>
          <a:p>
            <a:pPr>
              <a:spcBef>
                <a:spcPts val="600"/>
              </a:spcBef>
              <a:spcAft>
                <a:spcPts val="600"/>
              </a:spcAft>
            </a:pPr>
            <a:r>
              <a:rPr lang="en-US" sz="2400" dirty="0"/>
              <a:t>This method of delivery is in addition to in person, mailed to the registered address, mailed to the principal office address, or to a different address provided by the person.</a:t>
            </a:r>
          </a:p>
          <a:p>
            <a:pPr>
              <a:spcBef>
                <a:spcPts val="600"/>
              </a:spcBef>
              <a:spcAft>
                <a:spcPts val="600"/>
              </a:spcAft>
            </a:pPr>
            <a:endParaRPr lang="en-US" dirty="0"/>
          </a:p>
        </p:txBody>
      </p:sp>
      <p:pic>
        <p:nvPicPr>
          <p:cNvPr id="5" name="Picture 4">
            <a:extLst>
              <a:ext uri="{FF2B5EF4-FFF2-40B4-BE49-F238E27FC236}">
                <a16:creationId xmlns:a16="http://schemas.microsoft.com/office/drawing/2014/main" id="{960B2940-4BA9-9679-AF81-BE6679A0528B}"/>
              </a:ext>
            </a:extLst>
          </p:cNvPr>
          <p:cNvPicPr>
            <a:picLocks noChangeAspect="1"/>
          </p:cNvPicPr>
          <p:nvPr/>
        </p:nvPicPr>
        <p:blipFill>
          <a:blip r:embed="rId3"/>
          <a:stretch>
            <a:fillRect/>
          </a:stretch>
        </p:blipFill>
        <p:spPr>
          <a:xfrm>
            <a:off x="1232996" y="2386572"/>
            <a:ext cx="2676525" cy="2499753"/>
          </a:xfrm>
          <a:prstGeom prst="rect">
            <a:avLst/>
          </a:prstGeom>
        </p:spPr>
      </p:pic>
      <p:sp>
        <p:nvSpPr>
          <p:cNvPr id="6" name="TextBox 5">
            <a:extLst>
              <a:ext uri="{FF2B5EF4-FFF2-40B4-BE49-F238E27FC236}">
                <a16:creationId xmlns:a16="http://schemas.microsoft.com/office/drawing/2014/main" id="{C2A31578-1B24-8E92-6321-247D2BE47F80}"/>
              </a:ext>
            </a:extLst>
          </p:cNvPr>
          <p:cNvSpPr txBox="1"/>
          <p:nvPr/>
        </p:nvSpPr>
        <p:spPr>
          <a:xfrm>
            <a:off x="4828977" y="1304925"/>
            <a:ext cx="3005438"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Method of Delivery</a:t>
            </a:r>
          </a:p>
        </p:txBody>
      </p:sp>
      <p:cxnSp>
        <p:nvCxnSpPr>
          <p:cNvPr id="8" name="Straight Connector 7">
            <a:extLst>
              <a:ext uri="{FF2B5EF4-FFF2-40B4-BE49-F238E27FC236}">
                <a16:creationId xmlns:a16="http://schemas.microsoft.com/office/drawing/2014/main" id="{762AC7F0-E3C4-C5F1-2C6A-DA953A9F8DA7}"/>
              </a:ext>
            </a:extLst>
          </p:cNvPr>
          <p:cNvCxnSpPr/>
          <p:nvPr/>
        </p:nvCxnSpPr>
        <p:spPr>
          <a:xfrm>
            <a:off x="4905375" y="2085975"/>
            <a:ext cx="47339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699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E4E5-A1FE-B2F3-D7A5-759BE0708DC0}"/>
              </a:ext>
            </a:extLst>
          </p:cNvPr>
          <p:cNvSpPr txBox="1"/>
          <p:nvPr/>
        </p:nvSpPr>
        <p:spPr>
          <a:xfrm>
            <a:off x="990600" y="1294385"/>
            <a:ext cx="10210800" cy="2139047"/>
          </a:xfrm>
          <a:prstGeom prst="rect">
            <a:avLst/>
          </a:prstGeom>
          <a:noFill/>
        </p:spPr>
        <p:txBody>
          <a:bodyPr wrap="square">
            <a:spAutoFit/>
          </a:bodyPr>
          <a:lstStyle/>
          <a:p>
            <a:pPr>
              <a:spcBef>
                <a:spcPts val="600"/>
              </a:spcBef>
              <a:spcAft>
                <a:spcPts val="600"/>
              </a:spcAft>
            </a:pPr>
            <a:endParaRPr lang="en-US" dirty="0"/>
          </a:p>
          <a:p>
            <a:pPr>
              <a:spcBef>
                <a:spcPts val="600"/>
              </a:spcBef>
              <a:spcAft>
                <a:spcPts val="600"/>
              </a:spcAft>
            </a:pPr>
            <a:r>
              <a:rPr lang="en-US" sz="2400" dirty="0">
                <a:solidFill>
                  <a:srgbClr val="002060"/>
                </a:solidFill>
              </a:rPr>
              <a:t>Corporations, limited partnerships, or limited liability companies organized not-for-profit will not have any filing fees for these annual reports. </a:t>
            </a:r>
          </a:p>
          <a:p>
            <a:pPr>
              <a:spcBef>
                <a:spcPts val="600"/>
              </a:spcBef>
              <a:spcAft>
                <a:spcPts val="600"/>
              </a:spcAft>
            </a:pPr>
            <a:r>
              <a:rPr lang="en-US" sz="2400" dirty="0">
                <a:solidFill>
                  <a:srgbClr val="002060"/>
                </a:solidFill>
              </a:rPr>
              <a:t>All other entities required to report must pay $7.00 with each annual report. </a:t>
            </a:r>
          </a:p>
          <a:p>
            <a:endParaRPr lang="en-US" dirty="0"/>
          </a:p>
        </p:txBody>
      </p:sp>
      <p:sp>
        <p:nvSpPr>
          <p:cNvPr id="4" name="Rectangle 3">
            <a:extLst>
              <a:ext uri="{FF2B5EF4-FFF2-40B4-BE49-F238E27FC236}">
                <a16:creationId xmlns:a16="http://schemas.microsoft.com/office/drawing/2014/main" id="{CED1AE3B-1BD2-1AE8-5566-3417EA16824E}"/>
              </a:ext>
            </a:extLst>
          </p:cNvPr>
          <p:cNvSpPr/>
          <p:nvPr/>
        </p:nvSpPr>
        <p:spPr>
          <a:xfrm>
            <a:off x="0" y="150829"/>
            <a:ext cx="121920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50" dirty="0">
                <a:ln w="0"/>
                <a:solidFill>
                  <a:schemeClr val="bg2"/>
                </a:solidFill>
                <a:effectLst>
                  <a:innerShdw blurRad="63500" dist="50800" dir="13500000">
                    <a:srgbClr val="000000">
                      <a:alpha val="50000"/>
                    </a:srgbClr>
                  </a:innerShdw>
                </a:effectLst>
              </a:rPr>
              <a:t>Filing Fees</a:t>
            </a:r>
          </a:p>
        </p:txBody>
      </p:sp>
      <p:pic>
        <p:nvPicPr>
          <p:cNvPr id="6" name="Picture 5">
            <a:extLst>
              <a:ext uri="{FF2B5EF4-FFF2-40B4-BE49-F238E27FC236}">
                <a16:creationId xmlns:a16="http://schemas.microsoft.com/office/drawing/2014/main" id="{125F2996-898B-EA21-7387-CABC19779A12}"/>
              </a:ext>
            </a:extLst>
          </p:cNvPr>
          <p:cNvPicPr>
            <a:picLocks noChangeAspect="1"/>
          </p:cNvPicPr>
          <p:nvPr/>
        </p:nvPicPr>
        <p:blipFill>
          <a:blip r:embed="rId3"/>
          <a:stretch>
            <a:fillRect/>
          </a:stretch>
        </p:blipFill>
        <p:spPr>
          <a:xfrm>
            <a:off x="1143000" y="3429000"/>
            <a:ext cx="2781300" cy="1647825"/>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3233376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281BFCE-451A-9327-2FB1-A2958B0176C1}"/>
              </a:ext>
            </a:extLst>
          </p:cNvPr>
          <p:cNvSpPr txBox="1"/>
          <p:nvPr/>
        </p:nvSpPr>
        <p:spPr>
          <a:xfrm>
            <a:off x="496919" y="2521192"/>
            <a:ext cx="10361581" cy="3631763"/>
          </a:xfrm>
          <a:prstGeom prst="rect">
            <a:avLst/>
          </a:prstGeom>
          <a:noFill/>
        </p:spPr>
        <p:txBody>
          <a:bodyPr wrap="square">
            <a:spAutoFit/>
          </a:bodyPr>
          <a:lstStyle/>
          <a:p>
            <a:pPr defTabSz="475488">
              <a:spcBef>
                <a:spcPts val="312"/>
              </a:spcBef>
              <a:spcAft>
                <a:spcPts val="312"/>
              </a:spcAft>
            </a:pPr>
            <a:r>
              <a:rPr lang="en-US" sz="2000" kern="1200" dirty="0">
                <a:solidFill>
                  <a:schemeClr val="tx1"/>
                </a:solidFill>
                <a:latin typeface="+mn-lt"/>
                <a:ea typeface="+mn-ea"/>
                <a:cs typeface="+mn-cs"/>
              </a:rPr>
              <a:t>First, under §381, if an entity does not deliver an annual report to the Department within six (6) months after its due date:</a:t>
            </a:r>
          </a:p>
          <a:p>
            <a:pPr marL="285750" indent="-285750" defTabSz="475488">
              <a:spcBef>
                <a:spcPts val="312"/>
              </a:spcBef>
              <a:spcAft>
                <a:spcPts val="312"/>
              </a:spcAft>
              <a:buFont typeface="Arial" panose="020B0604020202020204" pitchFamily="34" charset="0"/>
              <a:buChar char="•"/>
            </a:pPr>
            <a:r>
              <a:rPr lang="en-US" sz="2000" kern="1200" dirty="0">
                <a:solidFill>
                  <a:schemeClr val="tx1"/>
                </a:solidFill>
                <a:latin typeface="+mn-lt"/>
                <a:ea typeface="+mn-ea"/>
                <a:cs typeface="+mn-cs"/>
              </a:rPr>
              <a:t>The Department may commence a proceeding to administratively </a:t>
            </a:r>
            <a:r>
              <a:rPr lang="en-US" sz="2000" kern="1200" dirty="0">
                <a:solidFill>
                  <a:schemeClr val="accent4">
                    <a:lumMod val="75000"/>
                  </a:schemeClr>
                </a:solidFill>
                <a:latin typeface="+mn-lt"/>
                <a:ea typeface="+mn-ea"/>
                <a:cs typeface="+mn-cs"/>
              </a:rPr>
              <a:t>dissolve a domestic filing entity, or</a:t>
            </a:r>
          </a:p>
          <a:p>
            <a:pPr marL="285750" indent="-285750" defTabSz="475488">
              <a:spcBef>
                <a:spcPts val="312"/>
              </a:spcBef>
              <a:spcAft>
                <a:spcPts val="312"/>
              </a:spcAft>
              <a:buFont typeface="Arial" panose="020B0604020202020204" pitchFamily="34" charset="0"/>
              <a:buChar char="•"/>
            </a:pPr>
            <a:r>
              <a:rPr lang="en-US" sz="2000" kern="1200" dirty="0">
                <a:solidFill>
                  <a:schemeClr val="tx1"/>
                </a:solidFill>
                <a:latin typeface="+mn-lt"/>
                <a:ea typeface="+mn-ea"/>
                <a:cs typeface="+mn-cs"/>
              </a:rPr>
              <a:t>Cancel the statement of registration of a domestic limited liability partnership </a:t>
            </a:r>
          </a:p>
          <a:p>
            <a:pPr marL="285750" indent="-285750" defTabSz="475488">
              <a:spcBef>
                <a:spcPts val="312"/>
              </a:spcBef>
              <a:spcAft>
                <a:spcPts val="312"/>
              </a:spcAft>
              <a:buFont typeface="Arial" panose="020B0604020202020204" pitchFamily="34" charset="0"/>
              <a:buChar char="•"/>
            </a:pPr>
            <a:r>
              <a:rPr lang="en-US" sz="2000" kern="1200" dirty="0">
                <a:solidFill>
                  <a:schemeClr val="tx1"/>
                </a:solidFill>
                <a:latin typeface="+mn-lt"/>
                <a:ea typeface="+mn-ea"/>
                <a:cs typeface="+mn-cs"/>
              </a:rPr>
              <a:t>The statement of election of an electing partnership that is not also a limited partnership. </a:t>
            </a:r>
          </a:p>
          <a:p>
            <a:pPr defTabSz="475488">
              <a:spcBef>
                <a:spcPts val="312"/>
              </a:spcBef>
              <a:spcAft>
                <a:spcPts val="312"/>
              </a:spcAft>
            </a:pPr>
            <a:r>
              <a:rPr lang="en-US" sz="2000" kern="1200" dirty="0">
                <a:solidFill>
                  <a:schemeClr val="accent4">
                    <a:lumMod val="75000"/>
                  </a:schemeClr>
                </a:solidFill>
                <a:latin typeface="+mn-lt"/>
                <a:ea typeface="+mn-ea"/>
                <a:cs typeface="+mn-cs"/>
              </a:rPr>
              <a:t>Importantly, this section 381 applies to annual reports due on or after January 4, 2027. </a:t>
            </a:r>
          </a:p>
          <a:p>
            <a:pPr defTabSz="475488">
              <a:spcBef>
                <a:spcPts val="312"/>
              </a:spcBef>
              <a:spcAft>
                <a:spcPts val="312"/>
              </a:spcAft>
            </a:pPr>
            <a:r>
              <a:rPr lang="en-US" sz="2000" kern="1200" dirty="0">
                <a:solidFill>
                  <a:schemeClr val="tx1"/>
                </a:solidFill>
                <a:latin typeface="+mn-lt"/>
                <a:ea typeface="+mn-ea"/>
                <a:cs typeface="+mn-cs"/>
              </a:rPr>
              <a:t>Therefore, as of right now and for the next couple of years, there will be no such penalty as this for missing an annual report. </a:t>
            </a:r>
          </a:p>
          <a:p>
            <a:pPr defTabSz="475488">
              <a:spcBef>
                <a:spcPts val="312"/>
              </a:spcBef>
              <a:spcAft>
                <a:spcPts val="312"/>
              </a:spcAft>
            </a:pPr>
            <a:r>
              <a:rPr lang="en-US" sz="2000" kern="1200" dirty="0">
                <a:solidFill>
                  <a:schemeClr val="tx1"/>
                </a:solidFill>
                <a:latin typeface="+mn-lt"/>
                <a:ea typeface="+mn-ea"/>
                <a:cs typeface="+mn-cs"/>
              </a:rPr>
              <a:t>There is a transition period until January 4, 2027.</a:t>
            </a:r>
            <a:endParaRPr lang="en-US" sz="2000" dirty="0"/>
          </a:p>
        </p:txBody>
      </p:sp>
      <p:pic>
        <p:nvPicPr>
          <p:cNvPr id="4" name="Picture 3" descr="A close up of a cloud of dust&#10;&#10;Description automatically generated">
            <a:extLst>
              <a:ext uri="{FF2B5EF4-FFF2-40B4-BE49-F238E27FC236}">
                <a16:creationId xmlns:a16="http://schemas.microsoft.com/office/drawing/2014/main" id="{084FB6D6-A14F-A136-488A-429DB5D7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15" y="539042"/>
            <a:ext cx="1615800" cy="965907"/>
          </a:xfrm>
          <a:prstGeom prst="rect">
            <a:avLst/>
          </a:prstGeom>
          <a:effectLst>
            <a:outerShdw blurRad="50800" dist="50800" dir="5400000" algn="ctr" rotWithShape="0">
              <a:srgbClr val="000000">
                <a:alpha val="99000"/>
              </a:srgbClr>
            </a:outerShdw>
          </a:effectLst>
        </p:spPr>
      </p:pic>
      <p:sp>
        <p:nvSpPr>
          <p:cNvPr id="5" name="TextBox 4">
            <a:extLst>
              <a:ext uri="{FF2B5EF4-FFF2-40B4-BE49-F238E27FC236}">
                <a16:creationId xmlns:a16="http://schemas.microsoft.com/office/drawing/2014/main" id="{B11AEC39-581D-7ECA-F00F-037A4043758B}"/>
              </a:ext>
            </a:extLst>
          </p:cNvPr>
          <p:cNvSpPr txBox="1"/>
          <p:nvPr/>
        </p:nvSpPr>
        <p:spPr>
          <a:xfrm>
            <a:off x="2805393" y="781018"/>
            <a:ext cx="6167716" cy="461665"/>
          </a:xfrm>
          <a:prstGeom prst="rect">
            <a:avLst/>
          </a:prstGeom>
          <a:noFill/>
        </p:spPr>
        <p:txBody>
          <a:bodyPr wrap="square">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rPr>
              <a:t>What Happens if an Annual Report is Not filed?</a:t>
            </a:r>
          </a:p>
        </p:txBody>
      </p:sp>
      <p:sp>
        <p:nvSpPr>
          <p:cNvPr id="6" name="TextBox 5">
            <a:extLst>
              <a:ext uri="{FF2B5EF4-FFF2-40B4-BE49-F238E27FC236}">
                <a16:creationId xmlns:a16="http://schemas.microsoft.com/office/drawing/2014/main" id="{344C269F-7B96-7C29-8885-7503306C7AE9}"/>
              </a:ext>
            </a:extLst>
          </p:cNvPr>
          <p:cNvSpPr txBox="1"/>
          <p:nvPr/>
        </p:nvSpPr>
        <p:spPr>
          <a:xfrm rot="21145690">
            <a:off x="3244184" y="746629"/>
            <a:ext cx="4410570" cy="646331"/>
          </a:xfrm>
          <a:prstGeom prst="rect">
            <a:avLst/>
          </a:prstGeom>
          <a:solidFill>
            <a:schemeClr val="bg1"/>
          </a:solidFill>
          <a:ln>
            <a:solidFill>
              <a:schemeClr val="accent2"/>
            </a:solidFill>
          </a:ln>
          <a:effectLst>
            <a:outerShdw blurRad="50800" dist="50800" dir="5400000" algn="ctr" rotWithShape="0">
              <a:srgbClr val="000000">
                <a:alpha val="99000"/>
              </a:srgbClr>
            </a:outerShdw>
          </a:effectLst>
        </p:spPr>
        <p:txBody>
          <a:bodyPr wrap="square" rtlCol="0">
            <a:spAutoFit/>
          </a:bodyPr>
          <a:lstStyle/>
          <a:p>
            <a:r>
              <a:rPr lang="en-US" dirty="0"/>
              <a:t>This discussion relates to all annual reports which must be filed with the Commonwealth</a:t>
            </a:r>
          </a:p>
        </p:txBody>
      </p:sp>
    </p:spTree>
    <p:extLst>
      <p:ext uri="{BB962C8B-B14F-4D97-AF65-F5344CB8AC3E}">
        <p14:creationId xmlns:p14="http://schemas.microsoft.com/office/powerpoint/2010/main" val="2765384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94D9A4B-53D9-E7E2-9414-38763020CAFE}"/>
              </a:ext>
            </a:extLst>
          </p:cNvPr>
          <p:cNvSpPr txBox="1"/>
          <p:nvPr/>
        </p:nvSpPr>
        <p:spPr>
          <a:xfrm>
            <a:off x="5043340" y="148416"/>
            <a:ext cx="5248221" cy="10672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dirty="0">
                <a:solidFill>
                  <a:schemeClr val="bg1"/>
                </a:solidFill>
                <a:latin typeface="+mj-lt"/>
                <a:ea typeface="+mj-ea"/>
                <a:cs typeface="+mj-cs"/>
              </a:rPr>
              <a:t>Administrative Dissolution or Cancellation. </a:t>
            </a:r>
          </a:p>
        </p:txBody>
      </p:sp>
      <p:pic>
        <p:nvPicPr>
          <p:cNvPr id="7" name="Picture 6" descr="A clock with a broken hand&#10;&#10;Description automatically generated with medium confidence">
            <a:extLst>
              <a:ext uri="{FF2B5EF4-FFF2-40B4-BE49-F238E27FC236}">
                <a16:creationId xmlns:a16="http://schemas.microsoft.com/office/drawing/2014/main" id="{3C406548-CAD4-D287-D987-19CA952216F3}"/>
              </a:ext>
            </a:extLst>
          </p:cNvPr>
          <p:cNvPicPr>
            <a:picLocks noChangeAspect="1"/>
          </p:cNvPicPr>
          <p:nvPr/>
        </p:nvPicPr>
        <p:blipFill rotWithShape="1">
          <a:blip r:embed="rId2"/>
          <a:srcRect l="10461" r="26064"/>
          <a:stretch/>
        </p:blipFill>
        <p:spPr>
          <a:xfrm>
            <a:off x="739959" y="1095407"/>
            <a:ext cx="4193991"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4" name="Group 1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4" name="TextBox 3">
            <a:extLst>
              <a:ext uri="{FF2B5EF4-FFF2-40B4-BE49-F238E27FC236}">
                <a16:creationId xmlns:a16="http://schemas.microsoft.com/office/drawing/2014/main" id="{8DD75699-D78F-D705-B619-55CB85553FFA}"/>
              </a:ext>
            </a:extLst>
          </p:cNvPr>
          <p:cNvSpPr txBox="1"/>
          <p:nvPr/>
        </p:nvSpPr>
        <p:spPr>
          <a:xfrm>
            <a:off x="5043340" y="1259913"/>
            <a:ext cx="6880041" cy="4351338"/>
          </a:xfrm>
          <a:prstGeom prst="rect">
            <a:avLst/>
          </a:prstGeom>
        </p:spPr>
        <p:txBody>
          <a:bodyPr vert="horz" lIns="91440" tIns="45720" rIns="91440" bIns="45720" rtlCol="0">
            <a:noAutofit/>
          </a:bodyPr>
          <a:lstStyle/>
          <a:p>
            <a:pPr>
              <a:lnSpc>
                <a:spcPct val="110000"/>
              </a:lnSpc>
              <a:spcBef>
                <a:spcPts val="600"/>
              </a:spcBef>
              <a:spcAft>
                <a:spcPts val="600"/>
              </a:spcAft>
            </a:pPr>
            <a:r>
              <a:rPr lang="en-US" sz="1500" dirty="0">
                <a:solidFill>
                  <a:schemeClr val="bg1"/>
                </a:solidFill>
              </a:rPr>
              <a:t>Section 382 lists the procedure by which the Department can affect this administrative dissolution or cancellation. </a:t>
            </a:r>
          </a:p>
          <a:p>
            <a:pPr marL="285750" indent="-228600">
              <a:lnSpc>
                <a:spcPct val="110000"/>
              </a:lnSpc>
              <a:spcBef>
                <a:spcPts val="600"/>
              </a:spcBef>
              <a:spcAft>
                <a:spcPts val="600"/>
              </a:spcAft>
              <a:buFont typeface="Arial" panose="020B0604020202020204" pitchFamily="34" charset="0"/>
              <a:buChar char="•"/>
            </a:pPr>
            <a:r>
              <a:rPr lang="en-US" sz="1500" dirty="0">
                <a:solidFill>
                  <a:schemeClr val="bg1"/>
                </a:solidFill>
              </a:rPr>
              <a:t>First, the </a:t>
            </a:r>
            <a:r>
              <a:rPr lang="en-US" sz="1500" dirty="0">
                <a:solidFill>
                  <a:schemeClr val="accent4">
                    <a:lumMod val="40000"/>
                    <a:lumOff val="60000"/>
                  </a:schemeClr>
                </a:solidFill>
              </a:rPr>
              <a:t>Department must deliver notice </a:t>
            </a:r>
            <a:r>
              <a:rPr lang="en-US" sz="1500" dirty="0">
                <a:solidFill>
                  <a:schemeClr val="bg1"/>
                </a:solidFill>
              </a:rPr>
              <a:t>to the entity of the Department’s determination. This notice would be sent to the entity’s registered office and the address of the entity’s principal office. </a:t>
            </a:r>
          </a:p>
          <a:p>
            <a:pPr marL="285750" indent="-228600">
              <a:lnSpc>
                <a:spcPct val="110000"/>
              </a:lnSpc>
              <a:spcBef>
                <a:spcPts val="600"/>
              </a:spcBef>
              <a:spcAft>
                <a:spcPts val="600"/>
              </a:spcAft>
              <a:buFont typeface="Arial" panose="020B0604020202020204" pitchFamily="34" charset="0"/>
              <a:buChar char="•"/>
            </a:pPr>
            <a:r>
              <a:rPr lang="en-US" sz="1500" dirty="0">
                <a:solidFill>
                  <a:schemeClr val="bg1"/>
                </a:solidFill>
              </a:rPr>
              <a:t>Second, if </a:t>
            </a:r>
            <a:r>
              <a:rPr lang="en-US" sz="1500" dirty="0">
                <a:solidFill>
                  <a:schemeClr val="accent4">
                    <a:lumMod val="40000"/>
                    <a:lumOff val="60000"/>
                  </a:schemeClr>
                </a:solidFill>
              </a:rPr>
              <a:t>within 60 days </a:t>
            </a:r>
            <a:r>
              <a:rPr lang="en-US" sz="1500" dirty="0">
                <a:solidFill>
                  <a:schemeClr val="bg1"/>
                </a:solidFill>
              </a:rPr>
              <a:t>after the Department delivers notice, the entity does not file the required report, then the </a:t>
            </a:r>
            <a:r>
              <a:rPr lang="en-US" sz="1500" dirty="0">
                <a:solidFill>
                  <a:schemeClr val="accent4">
                    <a:lumMod val="40000"/>
                    <a:lumOff val="60000"/>
                  </a:schemeClr>
                </a:solidFill>
              </a:rPr>
              <a:t>Department must administratively dissolve or cancel the entity. </a:t>
            </a:r>
          </a:p>
          <a:p>
            <a:pPr marL="285750" indent="-228600">
              <a:lnSpc>
                <a:spcPct val="110000"/>
              </a:lnSpc>
              <a:spcBef>
                <a:spcPts val="600"/>
              </a:spcBef>
              <a:spcAft>
                <a:spcPts val="600"/>
              </a:spcAft>
              <a:buFont typeface="Arial" panose="020B0604020202020204" pitchFamily="34" charset="0"/>
              <a:buChar char="•"/>
            </a:pPr>
            <a:r>
              <a:rPr lang="en-US" sz="1500" dirty="0">
                <a:solidFill>
                  <a:schemeClr val="bg1"/>
                </a:solidFill>
              </a:rPr>
              <a:t>Third, after dissolution/cancellation, </a:t>
            </a:r>
            <a:r>
              <a:rPr lang="en-US" sz="1500" dirty="0">
                <a:solidFill>
                  <a:schemeClr val="accent4">
                    <a:lumMod val="40000"/>
                    <a:lumOff val="60000"/>
                  </a:schemeClr>
                </a:solidFill>
              </a:rPr>
              <a:t>the Department must deliver a copy of the statement of dissolution or cancellation </a:t>
            </a:r>
            <a:r>
              <a:rPr lang="en-US" sz="1500" dirty="0">
                <a:solidFill>
                  <a:schemeClr val="bg1"/>
                </a:solidFill>
              </a:rPr>
              <a:t>to the entity at its registered office and its principal office. </a:t>
            </a:r>
          </a:p>
          <a:p>
            <a:pPr marL="285750" indent="-228600">
              <a:lnSpc>
                <a:spcPct val="110000"/>
              </a:lnSpc>
              <a:spcBef>
                <a:spcPts val="600"/>
              </a:spcBef>
              <a:spcAft>
                <a:spcPts val="600"/>
              </a:spcAft>
              <a:buFont typeface="Arial" panose="020B0604020202020204" pitchFamily="34" charset="0"/>
              <a:buChar char="•"/>
            </a:pPr>
            <a:r>
              <a:rPr lang="en-US" sz="1500" dirty="0">
                <a:solidFill>
                  <a:schemeClr val="bg1"/>
                </a:solidFill>
              </a:rPr>
              <a:t>Last, as a </a:t>
            </a:r>
            <a:r>
              <a:rPr lang="en-US" sz="1500" dirty="0">
                <a:solidFill>
                  <a:schemeClr val="accent4">
                    <a:lumMod val="40000"/>
                    <a:lumOff val="60000"/>
                  </a:schemeClr>
                </a:solidFill>
              </a:rPr>
              <a:t>result of a dissolution, the entity can only carry on wind up activities</a:t>
            </a:r>
            <a:r>
              <a:rPr lang="en-US" sz="1500" dirty="0">
                <a:solidFill>
                  <a:schemeClr val="bg1"/>
                </a:solidFill>
              </a:rPr>
              <a:t>. As a result of cancellation, a limited liability partnership or electing partnership continues its existence as a general partnership.</a:t>
            </a:r>
          </a:p>
          <a:p>
            <a:pPr>
              <a:lnSpc>
                <a:spcPct val="110000"/>
              </a:lnSpc>
              <a:spcBef>
                <a:spcPts val="600"/>
              </a:spcBef>
              <a:spcAft>
                <a:spcPts val="600"/>
              </a:spcAft>
            </a:pPr>
            <a:r>
              <a:rPr lang="en-US" sz="1500" dirty="0">
                <a:solidFill>
                  <a:schemeClr val="bg1"/>
                </a:solidFill>
              </a:rPr>
              <a:t>There is a reinstatement process for entities that were subject to 382 administrative dissolution or cancellation</a:t>
            </a:r>
          </a:p>
        </p:txBody>
      </p:sp>
      <p:grpSp>
        <p:nvGrpSpPr>
          <p:cNvPr id="1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 name="Freeform: Shape 1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975897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7F1E-9021-78B4-7FEC-DB0683D6BF23}"/>
              </a:ext>
            </a:extLst>
          </p:cNvPr>
          <p:cNvSpPr>
            <a:spLocks noGrp="1"/>
          </p:cNvSpPr>
          <p:nvPr>
            <p:ph type="title"/>
          </p:nvPr>
        </p:nvSpPr>
        <p:spPr>
          <a:xfrm>
            <a:off x="838200" y="2380980"/>
            <a:ext cx="10515600" cy="2548527"/>
          </a:xfrm>
          <a:solidFill>
            <a:schemeClr val="accent1">
              <a:lumMod val="50000"/>
            </a:schemeClr>
          </a:solidFill>
          <a:effectLst>
            <a:outerShdw blurRad="50800" dist="50800" dir="5400000" algn="ctr" rotWithShape="0">
              <a:srgbClr val="000000">
                <a:alpha val="99000"/>
              </a:srgbClr>
            </a:outerShdw>
          </a:effectLst>
        </p:spPr>
        <p:txBody>
          <a:bodyPr>
            <a:normAutofit/>
          </a:bodyPr>
          <a:lstStyle/>
          <a:p>
            <a:pPr algn="ctr"/>
            <a:r>
              <a:rPr lang="en-US" dirty="0">
                <a:solidFill>
                  <a:schemeClr val="accent4">
                    <a:lumMod val="20000"/>
                    <a:lumOff val="80000"/>
                  </a:schemeClr>
                </a:solidFill>
              </a:rPr>
              <a:t>For more detailed information in regarding the </a:t>
            </a:r>
            <a:r>
              <a:rPr lang="en-US" b="1" dirty="0" err="1">
                <a:solidFill>
                  <a:srgbClr val="FFC000"/>
                </a:solidFill>
                <a:effectLst>
                  <a:outerShdw blurRad="38100" dist="38100" dir="2700000" algn="tl">
                    <a:srgbClr val="000000">
                      <a:alpha val="43137"/>
                    </a:srgbClr>
                  </a:outerShdw>
                </a:effectLst>
              </a:rPr>
              <a:t>FinCen</a:t>
            </a:r>
            <a:r>
              <a:rPr lang="en-US" dirty="0">
                <a:solidFill>
                  <a:schemeClr val="accent4">
                    <a:lumMod val="20000"/>
                    <a:lumOff val="80000"/>
                  </a:schemeClr>
                </a:solidFill>
                <a:effectLst>
                  <a:outerShdw blurRad="38100" dist="38100" dir="2700000" algn="tl">
                    <a:srgbClr val="000000">
                      <a:alpha val="43137"/>
                    </a:srgbClr>
                  </a:outerShdw>
                </a:effectLst>
              </a:rPr>
              <a:t> </a:t>
            </a:r>
            <a:r>
              <a:rPr lang="en-US" dirty="0">
                <a:solidFill>
                  <a:schemeClr val="accent4">
                    <a:lumMod val="20000"/>
                    <a:lumOff val="80000"/>
                  </a:schemeClr>
                </a:solidFill>
              </a:rPr>
              <a:t>and </a:t>
            </a:r>
            <a:br>
              <a:rPr lang="en-US" dirty="0">
                <a:solidFill>
                  <a:schemeClr val="accent4">
                    <a:lumMod val="20000"/>
                    <a:lumOff val="80000"/>
                  </a:schemeClr>
                </a:solidFill>
              </a:rPr>
            </a:br>
            <a:r>
              <a:rPr lang="en-US" b="1" dirty="0">
                <a:solidFill>
                  <a:srgbClr val="FFC000"/>
                </a:solidFill>
                <a:effectLst>
                  <a:outerShdw blurRad="38100" dist="38100" dir="2700000" algn="tl">
                    <a:srgbClr val="000000">
                      <a:alpha val="43137"/>
                    </a:srgbClr>
                  </a:outerShdw>
                </a:effectLst>
              </a:rPr>
              <a:t>Pennsylvania Reporting Requirements</a:t>
            </a:r>
            <a:br>
              <a:rPr lang="en-US" b="1" dirty="0">
                <a:solidFill>
                  <a:schemeClr val="accent4">
                    <a:lumMod val="20000"/>
                    <a:lumOff val="80000"/>
                  </a:schemeClr>
                </a:solidFill>
              </a:rPr>
            </a:br>
            <a:r>
              <a:rPr lang="en-US" dirty="0">
                <a:solidFill>
                  <a:schemeClr val="accent4">
                    <a:lumMod val="20000"/>
                    <a:lumOff val="80000"/>
                  </a:schemeClr>
                </a:solidFill>
              </a:rPr>
              <a:t>visit www.gibperkbusiness.com</a:t>
            </a:r>
          </a:p>
        </p:txBody>
      </p:sp>
    </p:spTree>
    <p:extLst>
      <p:ext uri="{BB962C8B-B14F-4D97-AF65-F5344CB8AC3E}">
        <p14:creationId xmlns:p14="http://schemas.microsoft.com/office/powerpoint/2010/main" val="36693216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810324" y="1733201"/>
            <a:ext cx="4113728" cy="4245649"/>
          </a:xfrm>
          <a:prstGeom prst="rect">
            <a:avLst/>
          </a:prstGeom>
          <a:noFill/>
        </p:spPr>
        <p:txBody>
          <a:bodyP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mn-cs"/>
              </a:rPr>
              <a:t>Verifying Your Attendance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Attendees will be asked to periodically verify their attendance 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involves typing </a:t>
            </a:r>
            <a:r>
              <a:rPr kumimoji="0" lang="en-US" sz="1799"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“I’m still here!!!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into </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1799"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chatbox</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and pressing ‘Enter’ when prompted.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order to ensure that your CPE/CLE credits </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are received in full.</a:t>
            </a:r>
          </a:p>
        </p:txBody>
      </p:sp>
    </p:spTree>
    <p:extLst>
      <p:ext uri="{BB962C8B-B14F-4D97-AF65-F5344CB8AC3E}">
        <p14:creationId xmlns:p14="http://schemas.microsoft.com/office/powerpoint/2010/main" val="4115453303"/>
      </p:ext>
    </p:extLst>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53073-E394-3F7D-801D-A242B06123EA}"/>
              </a:ext>
            </a:extLst>
          </p:cNvPr>
          <p:cNvSpPr txBox="1"/>
          <p:nvPr/>
        </p:nvSpPr>
        <p:spPr>
          <a:xfrm>
            <a:off x="3197467" y="2782669"/>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CORPOARTE GOVERNANCE</a:t>
            </a:r>
          </a:p>
        </p:txBody>
      </p:sp>
    </p:spTree>
    <p:extLst>
      <p:ext uri="{BB962C8B-B14F-4D97-AF65-F5344CB8AC3E}">
        <p14:creationId xmlns:p14="http://schemas.microsoft.com/office/powerpoint/2010/main" val="2775630129"/>
      </p:ext>
    </p:extLst>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134DF-96DA-6DFA-DB04-48C7FEC35375}"/>
              </a:ext>
            </a:extLst>
          </p:cNvPr>
          <p:cNvSpPr txBox="1"/>
          <p:nvPr/>
        </p:nvSpPr>
        <p:spPr>
          <a:xfrm>
            <a:off x="862472" y="1551632"/>
            <a:ext cx="7325261" cy="4171911"/>
          </a:xfrm>
          <a:prstGeom prst="rect">
            <a:avLst/>
          </a:prstGeom>
          <a:noFill/>
        </p:spPr>
        <p:txBody>
          <a:bodyPr wrap="square">
            <a:spAutoFit/>
          </a:bodyPr>
          <a:lstStyle/>
          <a:p>
            <a:pPr>
              <a:spcBef>
                <a:spcPts val="600"/>
              </a:spcBef>
              <a:spcAft>
                <a:spcPts val="600"/>
              </a:spcAft>
            </a:pPr>
            <a:r>
              <a:rPr lang="en-US" sz="2400" dirty="0">
                <a:solidFill>
                  <a:schemeClr val="accent4">
                    <a:lumMod val="40000"/>
                    <a:lumOff val="60000"/>
                  </a:schemeClr>
                </a:solidFill>
                <a:effectLst>
                  <a:outerShdw blurRad="38100" dist="38100" dir="2700000" algn="tl">
                    <a:srgbClr val="000000">
                      <a:alpha val="43137"/>
                    </a:srgbClr>
                  </a:outerShdw>
                </a:effectLst>
              </a:rPr>
              <a:t>Corporate Governance Related Changes</a:t>
            </a:r>
          </a:p>
          <a:p>
            <a:pPr>
              <a:lnSpc>
                <a:spcPct val="107000"/>
              </a:lnSpc>
              <a:spcAft>
                <a:spcPts val="800"/>
              </a:spcAft>
            </a:pPr>
            <a:r>
              <a:rPr lang="en-US" sz="1600" b="1"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Mergers - §321(f)</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bg1">
                    <a:lumMod val="95000"/>
                  </a:schemeClr>
                </a:solidFill>
                <a:latin typeface="Aptos" panose="020B0004020202020204" pitchFamily="34" charset="0"/>
                <a:ea typeface="Aptos" panose="020B0004020202020204" pitchFamily="34" charset="0"/>
                <a:cs typeface="Times New Roman" panose="02020603050405020304" pitchFamily="18" charset="0"/>
              </a:rPr>
              <a:t>Unless it is stated in the articles of incorporation (not the bylaws), a plan of merger or ownership interest exchange does not always require shareholder approval.</a:t>
            </a:r>
            <a:endParaRPr lang="en-US" sz="1600" kern="100" dirty="0">
              <a:solidFill>
                <a:schemeClr val="bg1">
                  <a:lumMod val="95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b="1"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Forum Selection - § 1513 </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bg1">
                    <a:lumMod val="95000"/>
                  </a:schemeClr>
                </a:solidFill>
                <a:latin typeface="Aptos" panose="020B0004020202020204" pitchFamily="34" charset="0"/>
                <a:ea typeface="Aptos" panose="020B0004020202020204" pitchFamily="34" charset="0"/>
                <a:cs typeface="Times New Roman" panose="02020603050405020304" pitchFamily="18" charset="0"/>
              </a:rPr>
              <a:t>It relates to forum selection provisions related to internal corporate claims. </a:t>
            </a:r>
            <a:endParaRPr lang="en-US" sz="1600" kern="100" dirty="0">
              <a:solidFill>
                <a:schemeClr val="bg1">
                  <a:lumMod val="95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bg1">
                    <a:lumMod val="95000"/>
                  </a:schemeClr>
                </a:solidFill>
                <a:latin typeface="Aptos" panose="020B0004020202020204" pitchFamily="34" charset="0"/>
                <a:ea typeface="Aptos" panose="020B0004020202020204" pitchFamily="34" charset="0"/>
                <a:cs typeface="Times New Roman" panose="02020603050405020304" pitchFamily="18" charset="0"/>
              </a:rPr>
              <a:t>The bylaws for a corporation may state that “internal corporate claims” must be brought exclusively in a specified court or courts of the Commonwealth, or Identified courts sitting in other jurisdictions with which the business corporation has a reasonable relationship.</a:t>
            </a:r>
            <a:endParaRPr lang="en-US" sz="1600" kern="100" dirty="0">
              <a:solidFill>
                <a:schemeClr val="bg1">
                  <a:lumMod val="95000"/>
                </a:schemeClr>
              </a:solidFill>
              <a:latin typeface="Times New Roman" panose="02020603050405020304" pitchFamily="18" charset="0"/>
              <a:ea typeface="Aptos" panose="020B0004020202020204" pitchFamily="34" charset="0"/>
              <a:cs typeface="Times New Roman" panose="02020603050405020304" pitchFamily="18" charset="0"/>
            </a:endParaRPr>
          </a:p>
          <a:p>
            <a:pPr>
              <a:spcBef>
                <a:spcPts val="600"/>
              </a:spcBef>
              <a:spcAft>
                <a:spcPts val="600"/>
              </a:spcAft>
            </a:pPr>
            <a:endParaRPr lang="en-US" dirty="0"/>
          </a:p>
        </p:txBody>
      </p:sp>
      <p:pic>
        <p:nvPicPr>
          <p:cNvPr id="4" name="Picture 3" descr="A cartoon of hands holding a puzzle&#10;&#10;Description automatically generated">
            <a:extLst>
              <a:ext uri="{FF2B5EF4-FFF2-40B4-BE49-F238E27FC236}">
                <a16:creationId xmlns:a16="http://schemas.microsoft.com/office/drawing/2014/main" id="{74B360FF-CAE4-E007-D7BA-F7AD92769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732" y="0"/>
            <a:ext cx="2875175" cy="6858000"/>
          </a:xfrm>
          <a:prstGeom prst="rect">
            <a:avLst/>
          </a:prstGeom>
        </p:spPr>
      </p:pic>
    </p:spTree>
    <p:extLst>
      <p:ext uri="{BB962C8B-B14F-4D97-AF65-F5344CB8AC3E}">
        <p14:creationId xmlns:p14="http://schemas.microsoft.com/office/powerpoint/2010/main" val="3465473148"/>
      </p:ext>
    </p:extLst>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134DF-96DA-6DFA-DB04-48C7FEC35375}"/>
              </a:ext>
            </a:extLst>
          </p:cNvPr>
          <p:cNvSpPr txBox="1"/>
          <p:nvPr/>
        </p:nvSpPr>
        <p:spPr>
          <a:xfrm>
            <a:off x="781790" y="852384"/>
            <a:ext cx="7325261" cy="6349430"/>
          </a:xfrm>
          <a:prstGeom prst="rect">
            <a:avLst/>
          </a:prstGeom>
          <a:noFill/>
        </p:spPr>
        <p:txBody>
          <a:bodyPr wrap="square">
            <a:spAutoFit/>
          </a:bodyPr>
          <a:lstStyle/>
          <a:p>
            <a:pPr>
              <a:spcBef>
                <a:spcPts val="600"/>
              </a:spcBef>
              <a:spcAft>
                <a:spcPts val="600"/>
              </a:spcAft>
            </a:pPr>
            <a:r>
              <a:rPr lang="en-US" sz="2400" dirty="0">
                <a:solidFill>
                  <a:schemeClr val="accent2">
                    <a:lumMod val="60000"/>
                    <a:lumOff val="40000"/>
                  </a:schemeClr>
                </a:solidFill>
                <a:effectLst>
                  <a:outerShdw blurRad="38100" dist="38100" dir="2700000" algn="tl">
                    <a:srgbClr val="000000">
                      <a:alpha val="43137"/>
                    </a:srgbClr>
                  </a:outerShdw>
                </a:effectLst>
              </a:rPr>
              <a:t>Corporate Governance Related Changes</a:t>
            </a:r>
          </a:p>
          <a:p>
            <a:pPr>
              <a:lnSpc>
                <a:spcPct val="107000"/>
              </a:lnSpc>
              <a:spcAft>
                <a:spcPts val="800"/>
              </a:spcAft>
            </a:pPr>
            <a:r>
              <a:rPr lang="en-US" sz="1600" b="1" kern="100" dirty="0">
                <a:solidFill>
                  <a:schemeClr val="accent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Renunciation of Business Opportunities - § 524</a:t>
            </a:r>
            <a:endParaRPr lang="en-US" sz="1600" kern="100" dirty="0">
              <a:solidFill>
                <a:schemeClr val="accent2">
                  <a:lumMod val="60000"/>
                  <a:lumOff val="4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An entity, through its articles of incorporation or an action of the board of directors, may renounce any interest or expectancy in, or in being offered an opportunity to participate in, a specific business opportunity that was presented to the corporation or to one or more of its directors, officers, shareholders, or members. </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This addition is interesting because typically, in line with their fiduciary duty of loyalty, directors, officers, shareholders, or members would always have to disclose to the board of directors any opportunities presented to them in their capacity for the entity.</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b="1" kern="100" dirty="0">
                <a:solidFill>
                  <a:schemeClr val="accent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Reduction of Personal Liability of Officers -§ 1735</a:t>
            </a:r>
            <a:endParaRPr lang="en-US" sz="1600" kern="100" dirty="0">
              <a:solidFill>
                <a:schemeClr val="accent2">
                  <a:lumMod val="60000"/>
                  <a:lumOff val="4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The shareholders may adopt a bylaw that provides that an officer would not be held personally liable for monetary damages for any action taken unless: </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The officer breached or failed to perform the duties of an officer, and</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chemeClr val="accent4">
                    <a:lumMod val="40000"/>
                    <a:lumOff val="60000"/>
                  </a:schemeClr>
                </a:solidFill>
                <a:latin typeface="Aptos" panose="020B0004020202020204" pitchFamily="34" charset="0"/>
                <a:ea typeface="Aptos" panose="020B0004020202020204" pitchFamily="34" charset="0"/>
                <a:cs typeface="Times New Roman" panose="02020603050405020304" pitchFamily="18" charset="0"/>
              </a:rPr>
              <a:t>The breach or failure to perform constitutes self-dealing, willful misconduct or recklessness.</a:t>
            </a:r>
            <a:endParaRPr lang="en-US" sz="1600" kern="100" dirty="0">
              <a:solidFill>
                <a:schemeClr val="accent4">
                  <a:lumMod val="40000"/>
                  <a:lumOff val="60000"/>
                </a:schemeClr>
              </a:solidFill>
              <a:latin typeface="Times New Roman" panose="02020603050405020304" pitchFamily="18" charset="0"/>
              <a:ea typeface="Aptos" panose="020B0004020202020204" pitchFamily="34" charset="0"/>
              <a:cs typeface="Times New Roman" panose="02020603050405020304" pitchFamily="18" charset="0"/>
            </a:endParaRPr>
          </a:p>
          <a:p>
            <a:pPr>
              <a:spcBef>
                <a:spcPts val="600"/>
              </a:spcBef>
              <a:spcAft>
                <a:spcPts val="600"/>
              </a:spcAft>
            </a:pPr>
            <a:endParaRPr lang="en-US" sz="2400" dirty="0">
              <a:solidFill>
                <a:schemeClr val="accent4">
                  <a:lumMod val="40000"/>
                  <a:lumOff val="60000"/>
                </a:schemeClr>
              </a:solidFill>
              <a:effectLst>
                <a:outerShdw blurRad="38100" dist="38100" dir="2700000" algn="tl">
                  <a:srgbClr val="000000">
                    <a:alpha val="43137"/>
                  </a:srgbClr>
                </a:outerShdw>
              </a:effectLst>
            </a:endParaRPr>
          </a:p>
          <a:p>
            <a:pPr>
              <a:spcBef>
                <a:spcPts val="600"/>
              </a:spcBef>
              <a:spcAft>
                <a:spcPts val="600"/>
              </a:spcAft>
            </a:pPr>
            <a:endParaRPr lang="en-US" dirty="0"/>
          </a:p>
        </p:txBody>
      </p:sp>
      <p:pic>
        <p:nvPicPr>
          <p:cNvPr id="4" name="Picture 3" descr="A cartoon of hands holding a puzzle&#10;&#10;Description automatically generated">
            <a:extLst>
              <a:ext uri="{FF2B5EF4-FFF2-40B4-BE49-F238E27FC236}">
                <a16:creationId xmlns:a16="http://schemas.microsoft.com/office/drawing/2014/main" id="{74B360FF-CAE4-E007-D7BA-F7AD92769619}"/>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9732" y="0"/>
            <a:ext cx="2875175" cy="6858000"/>
          </a:xfrm>
          <a:prstGeom prst="rect">
            <a:avLst/>
          </a:prstGeom>
        </p:spPr>
      </p:pic>
    </p:spTree>
    <p:extLst>
      <p:ext uri="{BB962C8B-B14F-4D97-AF65-F5344CB8AC3E}">
        <p14:creationId xmlns:p14="http://schemas.microsoft.com/office/powerpoint/2010/main" val="1841632335"/>
      </p:ext>
    </p:extLst>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AAB37C-71C4-386C-3284-4556BA1CBDD9}"/>
              </a:ext>
            </a:extLst>
          </p:cNvPr>
          <p:cNvSpPr txBox="1"/>
          <p:nvPr/>
        </p:nvSpPr>
        <p:spPr>
          <a:xfrm>
            <a:off x="1243599" y="1958461"/>
            <a:ext cx="7185267" cy="2941078"/>
          </a:xfrm>
          <a:prstGeom prst="rect">
            <a:avLst/>
          </a:prstGeom>
          <a:noFill/>
        </p:spPr>
        <p:txBody>
          <a:bodyPr wrap="square">
            <a:spAutoFit/>
          </a:bodyPr>
          <a:lstStyle/>
          <a:p>
            <a:pPr marL="0" marR="0" lvl="0" indent="0" algn="l" defTabSz="480060" rtl="0" eaLnBrk="1" fontAlgn="auto" latinLnBrk="0" hangingPunct="1">
              <a:lnSpc>
                <a:spcPct val="100000"/>
              </a:lnSpc>
              <a:spcBef>
                <a:spcPts val="630"/>
              </a:spcBef>
              <a:spcAft>
                <a:spcPts val="630"/>
              </a:spcAft>
              <a:buClrTx/>
              <a:buSzTx/>
              <a:buFontTx/>
              <a:buNone/>
              <a:tabLst/>
              <a:defRPr/>
            </a:pPr>
            <a:r>
              <a:rPr kumimoji="0" lang="en-US" sz="252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Standard of Care, Justifiable Reliance, and the Business Judgment Rule</a:t>
            </a:r>
          </a:p>
          <a:p>
            <a:pPr marL="0" marR="0" lvl="0" indent="0"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prstClr val="black"/>
                </a:solidFill>
                <a:effectLst/>
                <a:uLnTx/>
                <a:uFillTx/>
                <a:latin typeface="Calibri" panose="020F0502020204030204"/>
                <a:ea typeface="+mn-ea"/>
                <a:cs typeface="+mn-cs"/>
              </a:rPr>
              <a:t>Another area of amendment, or additions to currently existing law, occurs in Section 512 which relates to fiduciary duty standards of care, justifiable reliance, and the business judgment rule. </a:t>
            </a:r>
          </a:p>
          <a:p>
            <a:pPr marL="0" marR="0" lvl="0" indent="0" algn="l" defTabSz="480060" rtl="0" eaLnBrk="1" fontAlgn="auto" latinLnBrk="0" hangingPunct="1">
              <a:lnSpc>
                <a:spcPct val="100000"/>
              </a:lnSpc>
              <a:spcBef>
                <a:spcPts val="630"/>
              </a:spcBef>
              <a:spcAft>
                <a:spcPts val="630"/>
              </a:spcAft>
              <a:buClrTx/>
              <a:buSzTx/>
              <a:buFontTx/>
              <a:buNone/>
              <a:tabLst/>
              <a:defRPr/>
            </a:pPr>
            <a:r>
              <a:rPr kumimoji="0" lang="en-US" sz="1890" b="0" i="0" u="none" strike="noStrike" kern="1200" cap="none" spc="0" normalizeH="0" baseline="0" noProof="0" dirty="0">
                <a:ln>
                  <a:noFill/>
                </a:ln>
                <a:solidFill>
                  <a:prstClr val="black"/>
                </a:solidFill>
                <a:effectLst/>
                <a:uLnTx/>
                <a:uFillTx/>
                <a:latin typeface="Calibri" panose="020F0502020204030204"/>
                <a:ea typeface="+mn-ea"/>
                <a:cs typeface="+mn-cs"/>
              </a:rPr>
              <a:t>The provision about the “</a:t>
            </a:r>
            <a:r>
              <a:rPr kumimoji="0" lang="en-US" sz="1890" b="0" i="0" u="none" strike="noStrike" kern="1200" cap="none" spc="0" normalizeH="0" baseline="0" noProof="0" dirty="0">
                <a:ln>
                  <a:noFill/>
                </a:ln>
                <a:solidFill>
                  <a:srgbClr val="C00000"/>
                </a:solidFill>
                <a:effectLst/>
                <a:uLnTx/>
                <a:uFillTx/>
                <a:latin typeface="Calibri" panose="020F0502020204030204"/>
                <a:ea typeface="+mn-ea"/>
                <a:cs typeface="+mn-cs"/>
              </a:rPr>
              <a:t>business judgment rule” </a:t>
            </a:r>
            <a:r>
              <a:rPr kumimoji="0" lang="en-US" sz="1890" b="0" i="0" u="none" strike="noStrike" kern="1200" cap="none" spc="0" normalizeH="0" baseline="0" noProof="0" dirty="0">
                <a:ln>
                  <a:noFill/>
                </a:ln>
                <a:solidFill>
                  <a:prstClr val="black"/>
                </a:solidFill>
                <a:effectLst/>
                <a:uLnTx/>
                <a:uFillTx/>
                <a:latin typeface="Calibri" panose="020F0502020204030204"/>
                <a:ea typeface="+mn-ea"/>
                <a:cs typeface="+mn-cs"/>
              </a:rPr>
              <a:t>has been added, which means Pennsylvania has denoted that it will deviate from the common law business judgment rule.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hand holding a book with a gavel and books on a table&#10;&#10;Description automatically generated">
            <a:extLst>
              <a:ext uri="{FF2B5EF4-FFF2-40B4-BE49-F238E27FC236}">
                <a16:creationId xmlns:a16="http://schemas.microsoft.com/office/drawing/2014/main" id="{F39D5300-8A54-B0A9-EF41-97025146D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411" y="1958461"/>
            <a:ext cx="2750598" cy="2941078"/>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8446877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0A2E-8DEB-4FA4-AC66-07C5141D1B77}"/>
              </a:ext>
            </a:extLst>
          </p:cNvPr>
          <p:cNvSpPr>
            <a:spLocks noGrp="1"/>
          </p:cNvSpPr>
          <p:nvPr>
            <p:ph type="title"/>
          </p:nvPr>
        </p:nvSpPr>
        <p:spPr>
          <a:xfrm>
            <a:off x="645810" y="714185"/>
            <a:ext cx="10515600" cy="1325563"/>
          </a:xfrm>
        </p:spPr>
        <p:txBody>
          <a:bodyPr>
            <a:normAutofit/>
          </a:bodyPr>
          <a:lstStyle/>
          <a:p>
            <a:r>
              <a:rPr lang="en-US" sz="2000" b="1" dirty="0">
                <a:solidFill>
                  <a:srgbClr val="FFC000"/>
                </a:solidFill>
                <a:effectLst>
                  <a:outerShdw blurRad="38100" dist="38100" dir="2700000" algn="tl">
                    <a:srgbClr val="000000">
                      <a:alpha val="43137"/>
                    </a:srgbClr>
                  </a:outerShdw>
                </a:effectLst>
              </a:rPr>
              <a:t>Common Law Business Judgement Rule</a:t>
            </a:r>
          </a:p>
        </p:txBody>
      </p:sp>
      <p:sp>
        <p:nvSpPr>
          <p:cNvPr id="4" name="TextBox 3">
            <a:extLst>
              <a:ext uri="{FF2B5EF4-FFF2-40B4-BE49-F238E27FC236}">
                <a16:creationId xmlns:a16="http://schemas.microsoft.com/office/drawing/2014/main" id="{9B23EF58-B48D-6D53-E9AD-0A43DFE7E2F8}"/>
              </a:ext>
            </a:extLst>
          </p:cNvPr>
          <p:cNvSpPr txBox="1"/>
          <p:nvPr/>
        </p:nvSpPr>
        <p:spPr>
          <a:xfrm>
            <a:off x="645810" y="1728213"/>
            <a:ext cx="5515535" cy="2369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Directors in a business should: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Acted in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good faith</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Did not involve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self-interest or self dealing</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and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Act on an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informed basis</a:t>
            </a: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Reasonably believed </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that they were acted in the best interests of the corporation.</a:t>
            </a:r>
          </a:p>
        </p:txBody>
      </p:sp>
      <p:sp>
        <p:nvSpPr>
          <p:cNvPr id="6" name="TextBox 5">
            <a:extLst>
              <a:ext uri="{FF2B5EF4-FFF2-40B4-BE49-F238E27FC236}">
                <a16:creationId xmlns:a16="http://schemas.microsoft.com/office/drawing/2014/main" id="{BCC7BFCC-5F74-2AFC-3F49-346E30F58574}"/>
              </a:ext>
            </a:extLst>
          </p:cNvPr>
          <p:cNvSpPr txBox="1"/>
          <p:nvPr/>
        </p:nvSpPr>
        <p:spPr>
          <a:xfrm>
            <a:off x="6611471" y="1728213"/>
            <a:ext cx="5000065" cy="430887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Under 512(d), a director or officer who makes a business judgment fulfills his duties under this section if:</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Acted in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good faith</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The subject of the business judgment does not involve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self-dealing</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The director or officer is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informed</a:t>
            </a: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with respect to the subject of the business judgment to the extent the director or officer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reasonably believes </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to be appropriate under the circumstances; and</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The director or officer </a:t>
            </a:r>
            <a:r>
              <a:rPr kumimoji="0" lang="en-US" sz="1800" b="0" i="1"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rationally believes </a:t>
            </a: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that the business judgment is in the best interest of the corporation. </a:t>
            </a:r>
          </a:p>
        </p:txBody>
      </p:sp>
      <p:sp>
        <p:nvSpPr>
          <p:cNvPr id="7" name="Title 1">
            <a:extLst>
              <a:ext uri="{FF2B5EF4-FFF2-40B4-BE49-F238E27FC236}">
                <a16:creationId xmlns:a16="http://schemas.microsoft.com/office/drawing/2014/main" id="{DEF3FCDC-2740-F5CB-3CD7-184C51055BB5}"/>
              </a:ext>
            </a:extLst>
          </p:cNvPr>
          <p:cNvSpPr txBox="1">
            <a:spLocks/>
          </p:cNvSpPr>
          <p:nvPr/>
        </p:nvSpPr>
        <p:spPr>
          <a:xfrm>
            <a:off x="6611471" y="714184"/>
            <a:ext cx="5225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Light" panose="020F0302020204030204"/>
                <a:ea typeface="+mj-ea"/>
                <a:cs typeface="+mj-cs"/>
              </a:rPr>
              <a:t>Pennsylvania BCL Business Judgement Rule</a:t>
            </a:r>
          </a:p>
        </p:txBody>
      </p:sp>
      <p:pic>
        <p:nvPicPr>
          <p:cNvPr id="3" name="Picture 2">
            <a:extLst>
              <a:ext uri="{FF2B5EF4-FFF2-40B4-BE49-F238E27FC236}">
                <a16:creationId xmlns:a16="http://schemas.microsoft.com/office/drawing/2014/main" id="{0C400021-C98B-CCBF-F770-00712C998534}"/>
              </a:ext>
            </a:extLst>
          </p:cNvPr>
          <p:cNvPicPr>
            <a:picLocks noChangeAspect="1"/>
          </p:cNvPicPr>
          <p:nvPr/>
        </p:nvPicPr>
        <p:blipFill>
          <a:blip r:embed="rId2"/>
          <a:stretch>
            <a:fillRect/>
          </a:stretch>
        </p:blipFill>
        <p:spPr>
          <a:xfrm>
            <a:off x="494183" y="4146368"/>
            <a:ext cx="5667162" cy="1931505"/>
          </a:xfrm>
          <a:prstGeom prst="rect">
            <a:avLst/>
          </a:prstGeom>
          <a:effectLst>
            <a:outerShdw blurRad="50800" dist="50800" dir="5400000" algn="ctr" rotWithShape="0">
              <a:srgbClr val="000000">
                <a:alpha val="99000"/>
              </a:srgbClr>
            </a:outerShdw>
          </a:effectLst>
        </p:spPr>
      </p:pic>
      <p:sp>
        <p:nvSpPr>
          <p:cNvPr id="8" name="TextBox 7">
            <a:extLst>
              <a:ext uri="{FF2B5EF4-FFF2-40B4-BE49-F238E27FC236}">
                <a16:creationId xmlns:a16="http://schemas.microsoft.com/office/drawing/2014/main" id="{19881833-0DFE-9BCD-37AF-45EB000A665F}"/>
              </a:ext>
            </a:extLst>
          </p:cNvPr>
          <p:cNvSpPr txBox="1"/>
          <p:nvPr/>
        </p:nvSpPr>
        <p:spPr>
          <a:xfrm>
            <a:off x="869576" y="297869"/>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Tisa Offc Serif Pro" panose="020F0502020204030204" pitchFamily="2" charset="0"/>
                <a:ea typeface="+mn-ea"/>
                <a:cs typeface="+mn-cs"/>
              </a:rPr>
              <a:t>“The business judgment rule is a judicially created doctrine that protects directors from </a:t>
            </a:r>
            <a:br>
              <a:rPr kumimoji="0" lang="en-US" sz="1800" b="0" i="1" u="none" strike="noStrike" kern="1200" cap="none" spc="0" normalizeH="0" baseline="0" noProof="0" dirty="0">
                <a:ln>
                  <a:noFill/>
                </a:ln>
                <a:solidFill>
                  <a:prstClr val="white"/>
                </a:solidFill>
                <a:effectLst/>
                <a:uLnTx/>
                <a:uFillTx/>
                <a:latin typeface="Tisa Offc Serif Pro" panose="020F0502020204030204" pitchFamily="2" charset="0"/>
                <a:ea typeface="+mn-ea"/>
                <a:cs typeface="+mn-cs"/>
              </a:rPr>
            </a:br>
            <a:r>
              <a:rPr kumimoji="0" lang="en-US" sz="1800" b="0" i="1" u="none" strike="noStrike" kern="1200" cap="none" spc="0" normalizeH="0" baseline="0" noProof="0" dirty="0">
                <a:ln>
                  <a:noFill/>
                </a:ln>
                <a:solidFill>
                  <a:prstClr val="white"/>
                </a:solidFill>
                <a:effectLst/>
                <a:uLnTx/>
                <a:uFillTx/>
                <a:latin typeface="Tisa Offc Serif Pro" panose="020F0502020204030204" pitchFamily="2" charset="0"/>
                <a:ea typeface="+mn-ea"/>
                <a:cs typeface="+mn-cs"/>
              </a:rPr>
              <a:t>personal civil liability for the decisions they make on behalf of a corporation.”</a:t>
            </a:r>
          </a:p>
        </p:txBody>
      </p:sp>
    </p:spTree>
    <p:extLst>
      <p:ext uri="{BB962C8B-B14F-4D97-AF65-F5344CB8AC3E}">
        <p14:creationId xmlns:p14="http://schemas.microsoft.com/office/powerpoint/2010/main" val="42594619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left)">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left)">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D47B6B-D5BC-2992-ACB8-2947EB47CC79}"/>
              </a:ext>
            </a:extLst>
          </p:cNvPr>
          <p:cNvSpPr txBox="1"/>
          <p:nvPr/>
        </p:nvSpPr>
        <p:spPr>
          <a:xfrm>
            <a:off x="6518788" y="607944"/>
            <a:ext cx="4391025" cy="132343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Light" panose="020F0302020204030204"/>
                <a:ea typeface="+mn-ea"/>
                <a:cs typeface="+mn-cs"/>
              </a:rPr>
              <a:t>Key Difference – Rationality Standard</a:t>
            </a:r>
          </a:p>
        </p:txBody>
      </p:sp>
      <p:pic>
        <p:nvPicPr>
          <p:cNvPr id="4" name="Picture 3">
            <a:extLst>
              <a:ext uri="{FF2B5EF4-FFF2-40B4-BE49-F238E27FC236}">
                <a16:creationId xmlns:a16="http://schemas.microsoft.com/office/drawing/2014/main" id="{0F85CC4A-EBD6-7A38-38EE-48F460E3E3CA}"/>
              </a:ext>
            </a:extLst>
          </p:cNvPr>
          <p:cNvPicPr>
            <a:picLocks noChangeAspect="1"/>
          </p:cNvPicPr>
          <p:nvPr/>
        </p:nvPicPr>
        <p:blipFill>
          <a:blip r:embed="rId3"/>
          <a:stretch>
            <a:fillRect/>
          </a:stretch>
        </p:blipFill>
        <p:spPr>
          <a:xfrm>
            <a:off x="658043" y="1862557"/>
            <a:ext cx="5015170" cy="2946146"/>
          </a:xfrm>
          <a:prstGeom prst="rect">
            <a:avLst/>
          </a:prstGeom>
        </p:spPr>
      </p:pic>
      <p:sp>
        <p:nvSpPr>
          <p:cNvPr id="3" name="TextBox 2">
            <a:extLst>
              <a:ext uri="{FF2B5EF4-FFF2-40B4-BE49-F238E27FC236}">
                <a16:creationId xmlns:a16="http://schemas.microsoft.com/office/drawing/2014/main" id="{DC70CB5B-ECE1-6927-CD85-30A0C280B31A}"/>
              </a:ext>
            </a:extLst>
          </p:cNvPr>
          <p:cNvSpPr txBox="1"/>
          <p:nvPr/>
        </p:nvSpPr>
        <p:spPr>
          <a:xfrm>
            <a:off x="6518788" y="1740308"/>
            <a:ext cx="4922888" cy="495546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The key difference here is the third factor, which inputs a </a:t>
            </a:r>
            <a:r>
              <a:rPr kumimoji="0" lang="en-US" sz="1900" b="0" i="0" u="none" strike="noStrike" kern="1200" cap="none" spc="0" normalizeH="0" baseline="0" noProof="0" dirty="0">
                <a:ln>
                  <a:noFill/>
                </a:ln>
                <a:solidFill>
                  <a:srgbClr val="FF6600">
                    <a:alpha val="80000"/>
                  </a:srgbClr>
                </a:solidFill>
                <a:effectLst/>
                <a:uLnTx/>
                <a:uFillTx/>
                <a:latin typeface="Calibri" panose="020F0502020204030204"/>
                <a:ea typeface="+mn-ea"/>
                <a:cs typeface="+mn-cs"/>
              </a:rPr>
              <a:t>rationality standard instead </a:t>
            </a: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of a reasonableness standard.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Rationality is an easier test to meet.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The phrase </a:t>
            </a:r>
            <a:r>
              <a:rPr kumimoji="0" lang="en-US" sz="1900" b="0" i="1" u="none" strike="noStrike" kern="1200" cap="none" spc="0" normalizeH="0" baseline="0" noProof="0" dirty="0">
                <a:ln>
                  <a:noFill/>
                </a:ln>
                <a:solidFill>
                  <a:srgbClr val="FF6600">
                    <a:alpha val="80000"/>
                  </a:srgbClr>
                </a:solidFill>
                <a:effectLst/>
                <a:uLnTx/>
                <a:uFillTx/>
                <a:latin typeface="Calibri" panose="020F0502020204030204"/>
                <a:ea typeface="+mn-ea"/>
                <a:cs typeface="+mn-cs"/>
              </a:rPr>
              <a:t>“rationally believes” </a:t>
            </a: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provides directors and officers with a significantly wider range of discretion than was previously granted by the </a:t>
            </a:r>
            <a:r>
              <a:rPr kumimoji="0" lang="en-US" sz="1900" b="0" i="1" u="none" strike="noStrike" kern="1200" cap="none" spc="0" normalizeH="0" baseline="0" noProof="0" dirty="0">
                <a:ln>
                  <a:noFill/>
                </a:ln>
                <a:solidFill>
                  <a:srgbClr val="FF6600">
                    <a:alpha val="80000"/>
                  </a:srgbClr>
                </a:solidFill>
                <a:effectLst/>
                <a:uLnTx/>
                <a:uFillTx/>
                <a:latin typeface="Calibri" panose="020F0502020204030204"/>
                <a:ea typeface="+mn-ea"/>
                <a:cs typeface="+mn-cs"/>
              </a:rPr>
              <a:t>“reasonably believes” </a:t>
            </a: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standard.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The prior </a:t>
            </a:r>
            <a:r>
              <a:rPr kumimoji="0" lang="en-US" sz="1900" b="0" i="1" u="none" strike="noStrike" kern="1200" cap="none" spc="0" normalizeH="0" baseline="0" noProof="0" dirty="0">
                <a:ln>
                  <a:noFill/>
                </a:ln>
                <a:solidFill>
                  <a:srgbClr val="FF6600">
                    <a:alpha val="80000"/>
                  </a:srgbClr>
                </a:solidFill>
                <a:effectLst/>
                <a:uLnTx/>
                <a:uFillTx/>
                <a:latin typeface="Calibri" panose="020F0502020204030204"/>
                <a:ea typeface="+mn-ea"/>
                <a:cs typeface="+mn-cs"/>
              </a:rPr>
              <a:t>“reasonable” </a:t>
            </a:r>
            <a:r>
              <a:rPr kumimoji="0" lang="en-US" sz="1900" b="0" i="0" u="none" strike="noStrike" kern="1200" cap="none" spc="0" normalizeH="0" baseline="0" noProof="0" dirty="0">
                <a:ln>
                  <a:noFill/>
                </a:ln>
                <a:solidFill>
                  <a:srgbClr val="70AD47">
                    <a:lumMod val="40000"/>
                    <a:lumOff val="60000"/>
                    <a:alpha val="80000"/>
                  </a:srgbClr>
                </a:solidFill>
                <a:effectLst/>
                <a:uLnTx/>
                <a:uFillTx/>
                <a:latin typeface="Calibri" panose="020F0502020204030204"/>
                <a:ea typeface="+mn-ea"/>
                <a:cs typeface="+mn-cs"/>
              </a:rPr>
              <a:t>standard turns on what other individuals (i.e., a “reasonable person”) would determine is in the best interests of the company under the circumstances,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900" b="0" i="1" u="none" strike="noStrike" kern="1200" cap="none" spc="0" normalizeH="0" baseline="0" noProof="0" dirty="0">
                <a:ln>
                  <a:noFill/>
                </a:ln>
                <a:solidFill>
                  <a:srgbClr val="FF6600">
                    <a:alpha val="80000"/>
                  </a:srgbClr>
                </a:solidFill>
                <a:effectLst/>
                <a:uLnTx/>
                <a:uFillTx/>
                <a:latin typeface="Calibri" panose="020F0502020204030204"/>
                <a:ea typeface="+mn-ea"/>
                <a:cs typeface="+mn-cs"/>
              </a:rPr>
              <a:t>… whereas the “rational” standard looks more specifically at whether the directors and officers acted logically, given the circumstances.</a:t>
            </a:r>
          </a:p>
          <a:p>
            <a:pPr marL="28575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273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802" y="457200"/>
            <a:ext cx="6566262" cy="59436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940" y="1212193"/>
            <a:ext cx="638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396D96-9634-2EF2-CF20-0DC98F2E84AD}"/>
              </a:ext>
            </a:extLst>
          </p:cNvPr>
          <p:cNvSpPr txBox="1"/>
          <p:nvPr/>
        </p:nvSpPr>
        <p:spPr>
          <a:xfrm>
            <a:off x="1411921" y="1159794"/>
            <a:ext cx="5948025" cy="1477328"/>
          </a:xfrm>
          <a:prstGeom prst="rect">
            <a:avLst/>
          </a:prstGeom>
          <a:noFill/>
        </p:spPr>
        <p:txBody>
          <a:bodyPr wrap="square">
            <a:spAutoFit/>
          </a:bodyPr>
          <a:lstStyle/>
          <a:p>
            <a:pPr marL="149905" marR="0" lvl="0" indent="-149905" algn="l" defTabSz="239847" rtl="0" eaLnBrk="1" fontAlgn="auto" latinLnBrk="0" hangingPunct="1">
              <a:lnSpc>
                <a:spcPct val="100000"/>
              </a:lnSpc>
              <a:spcBef>
                <a:spcPts val="315"/>
              </a:spcBef>
              <a:spcAft>
                <a:spcPts val="315"/>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New Law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Pennsylvania Legislature added to the standard of care by stating that it requires a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reasonable inquiry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into issues required by the statute of the Commonwealth to be considered in the circumstances and those interests and factors listed in 515(a) and 516(a). </a:t>
            </a:r>
          </a:p>
        </p:txBody>
      </p:sp>
      <p:pic>
        <p:nvPicPr>
          <p:cNvPr id="4" name="Picture 3" descr="A signpost with different directions&#10;&#10;Description automatically generated">
            <a:extLst>
              <a:ext uri="{FF2B5EF4-FFF2-40B4-BE49-F238E27FC236}">
                <a16:creationId xmlns:a16="http://schemas.microsoft.com/office/drawing/2014/main" id="{D4D0B161-6643-D2B2-A753-868A2699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939" y="1852727"/>
            <a:ext cx="2880258" cy="2459554"/>
          </a:xfrm>
          <a:prstGeom prst="rect">
            <a:avLst/>
          </a:prstGeom>
          <a:effectLst>
            <a:outerShdw blurRad="50800" dist="50800" dir="5400000" algn="ctr" rotWithShape="0">
              <a:srgbClr val="000000">
                <a:alpha val="99000"/>
              </a:srgbClr>
            </a:outerShdw>
          </a:effectLst>
        </p:spPr>
      </p:pic>
      <p:sp>
        <p:nvSpPr>
          <p:cNvPr id="6" name="TextBox 5">
            <a:extLst>
              <a:ext uri="{FF2B5EF4-FFF2-40B4-BE49-F238E27FC236}">
                <a16:creationId xmlns:a16="http://schemas.microsoft.com/office/drawing/2014/main" id="{45648852-01FC-5843-D0A7-20E66D7F716E}"/>
              </a:ext>
            </a:extLst>
          </p:cNvPr>
          <p:cNvSpPr txBox="1"/>
          <p:nvPr/>
        </p:nvSpPr>
        <p:spPr>
          <a:xfrm>
            <a:off x="1411921" y="2903757"/>
            <a:ext cx="5948026" cy="2462213"/>
          </a:xfrm>
          <a:prstGeom prst="rect">
            <a:avLst/>
          </a:prstGeom>
          <a:solidFill>
            <a:schemeClr val="bg1"/>
          </a:solidFill>
          <a:effectLst>
            <a:outerShdw blurRad="50800" dist="50800" dir="5400000" algn="ctr" rotWithShape="0">
              <a:srgbClr val="000000">
                <a:alpha val="99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Standard of Care - A director of a domestic corporation shall stand in a fiduciary relation to the corporation and shall perform the duties of a director, including duties as a member of any committee of the board upon which the director may serve, in good faith, in a manner the director reasonably believes to be in the best interests of the corporation and with such care, including the skill and diligence that a person of ordinary prudence would use under similar circumstances and reasonable inquiry into those issues required by the statutes of this Commonwealth to be considered in the circumstances and those interests and </a:t>
            </a:r>
            <a:r>
              <a:rPr kumimoji="0" lang="en-US" sz="14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factors listed in section 515(a) (relating to exercise of powers generally) or 516(a) (relating to alternative standard) that the director considers appropriate</a:t>
            </a: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subsection is subject to subsection (d) where applicable</a:t>
            </a:r>
            <a:endParaRPr kumimoji="0" lang="en-US" sz="14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42066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8B608-CBF2-9847-16AF-891549D801DE}"/>
              </a:ext>
            </a:extLst>
          </p:cNvPr>
          <p:cNvSpPr txBox="1"/>
          <p:nvPr/>
        </p:nvSpPr>
        <p:spPr>
          <a:xfrm>
            <a:off x="538479" y="738446"/>
            <a:ext cx="7163219" cy="549381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Virtual Shareholder Meetings and Notice Requirements</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With the growth of technology, more governance and internal corporate procedures have been conducted virtually.</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Section 1708(c) of the BCL was added so that a shareholder meeting is no longer required to be held at a physical location unless the bylaws of the corporation require it.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However, the BCL states that if a shareholder meeting is virtual:</a:t>
            </a:r>
          </a:p>
          <a:p>
            <a:pPr marL="68580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Shareholders must have a reasonable opportunity to participate in the meeting, </a:t>
            </a:r>
          </a:p>
          <a:p>
            <a:pPr marL="68580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Read or hear proceedings simultaneously (to a substantial extent) with their occurrence, </a:t>
            </a:r>
          </a:p>
          <a:p>
            <a:pPr marL="68580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Vote on matters submitted to the shareholders, and </a:t>
            </a:r>
          </a:p>
          <a:p>
            <a:pPr marL="68580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Make motions and comment on the business of the meeting (subject to procedures and guidelines adopted by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B3D58BC-C78A-12F0-DE1C-A8217E6E60E5}"/>
              </a:ext>
            </a:extLst>
          </p:cNvPr>
          <p:cNvPicPr>
            <a:picLocks noChangeAspect="1"/>
          </p:cNvPicPr>
          <p:nvPr/>
        </p:nvPicPr>
        <p:blipFill>
          <a:blip r:embed="rId3"/>
          <a:stretch>
            <a:fillRect/>
          </a:stretch>
        </p:blipFill>
        <p:spPr>
          <a:xfrm>
            <a:off x="8287144" y="1257539"/>
            <a:ext cx="2857500" cy="439406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0679373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9338A-6AEB-1640-EC8F-5A3B940923B1}"/>
              </a:ext>
            </a:extLst>
          </p:cNvPr>
          <p:cNvSpPr/>
          <p:nvPr/>
        </p:nvSpPr>
        <p:spPr>
          <a:xfrm>
            <a:off x="7993931" y="0"/>
            <a:ext cx="4270341" cy="6858000"/>
          </a:xfrm>
          <a:prstGeom prst="rect">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DF8B608-CBF2-9847-16AF-891549D801DE}"/>
              </a:ext>
            </a:extLst>
          </p:cNvPr>
          <p:cNvSpPr txBox="1"/>
          <p:nvPr/>
        </p:nvSpPr>
        <p:spPr>
          <a:xfrm>
            <a:off x="410067" y="753078"/>
            <a:ext cx="7008827" cy="5678478"/>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Virtual Shareholder Meetings and Notice Requirements</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Notice Requirement </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 The BCL was also amended with further notice requirements.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To conduct shareholder meetings virtually, notice must be given personally, or delivered (instead of sent) through first class mail, express mail, or courier service, postage/charges prepaid, or by facsimile transmission, email, or other electronic means.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The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key difference </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here is that merely sending notice is not enough, it must be personally given to the shareholder or delivered through one of the other methods.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However, if a corporation is registered with the SEC and has previously provided shareholders with a notice that the corporation utilizes an online website to post proxy materials, which is in line with SEC requirements, the corporation may post a notice of a virtual shareholder meeting on same website where proxy materials are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AF980BF-FA23-7ACF-00DE-E85241A67747}"/>
              </a:ext>
            </a:extLst>
          </p:cNvPr>
          <p:cNvPicPr>
            <a:picLocks noChangeAspect="1"/>
          </p:cNvPicPr>
          <p:nvPr/>
        </p:nvPicPr>
        <p:blipFill>
          <a:blip r:embed="rId3"/>
          <a:stretch>
            <a:fillRect/>
          </a:stretch>
        </p:blipFill>
        <p:spPr>
          <a:xfrm>
            <a:off x="8651055" y="2532136"/>
            <a:ext cx="2857500" cy="16002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4012420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14E07-D72C-1608-3B03-CAE0ED2E493D}"/>
              </a:ext>
            </a:extLst>
          </p:cNvPr>
          <p:cNvSpPr>
            <a:spLocks noGrp="1"/>
          </p:cNvSpPr>
          <p:nvPr>
            <p:ph type="title"/>
          </p:nvPr>
        </p:nvSpPr>
        <p:spPr>
          <a:xfrm>
            <a:off x="835024" y="793161"/>
            <a:ext cx="4391025" cy="1323439"/>
          </a:xfrm>
        </p:spPr>
        <p:txBody>
          <a:bodyPr vert="horz" lIns="91440" tIns="45720" rIns="91440" bIns="45720" rtlCol="0" anchor="t">
            <a:normAutofit/>
          </a:bodyPr>
          <a:lstStyle/>
          <a:p>
            <a:r>
              <a:rPr lang="en-US" sz="2800" kern="1200" dirty="0">
                <a:solidFill>
                  <a:schemeClr val="bg1"/>
                </a:solidFill>
                <a:latin typeface="+mj-lt"/>
                <a:ea typeface="+mj-ea"/>
                <a:cs typeface="+mj-cs"/>
              </a:rPr>
              <a:t>Fundamental Changes of the Organization</a:t>
            </a:r>
          </a:p>
        </p:txBody>
      </p:sp>
      <p:pic>
        <p:nvPicPr>
          <p:cNvPr id="9" name="Picture 8">
            <a:extLst>
              <a:ext uri="{FF2B5EF4-FFF2-40B4-BE49-F238E27FC236}">
                <a16:creationId xmlns:a16="http://schemas.microsoft.com/office/drawing/2014/main" id="{80A37BCE-F4D2-99C0-8C31-405BA9D11C8A}"/>
              </a:ext>
            </a:extLst>
          </p:cNvPr>
          <p:cNvPicPr>
            <a:picLocks noChangeAspect="1"/>
          </p:cNvPicPr>
          <p:nvPr/>
        </p:nvPicPr>
        <p:blipFill>
          <a:blip r:embed="rId2"/>
          <a:stretch>
            <a:fillRect/>
          </a:stretch>
        </p:blipFill>
        <p:spPr>
          <a:xfrm>
            <a:off x="943179" y="2116600"/>
            <a:ext cx="3946526" cy="2626233"/>
          </a:xfrm>
          <a:prstGeom prst="rect">
            <a:avLst/>
          </a:prstGeom>
        </p:spPr>
      </p:pic>
      <p:sp>
        <p:nvSpPr>
          <p:cNvPr id="8" name="TextBox 7">
            <a:extLst>
              <a:ext uri="{FF2B5EF4-FFF2-40B4-BE49-F238E27FC236}">
                <a16:creationId xmlns:a16="http://schemas.microsoft.com/office/drawing/2014/main" id="{DBDBFCCF-3C33-A68F-65DD-38D4B27BD44D}"/>
              </a:ext>
            </a:extLst>
          </p:cNvPr>
          <p:cNvSpPr txBox="1"/>
          <p:nvPr/>
        </p:nvSpPr>
        <p:spPr>
          <a:xfrm>
            <a:off x="5536181" y="618991"/>
            <a:ext cx="6306195" cy="2452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Other important changes imposed by the Business Corporation Law relate to fundamental changes of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C000">
                    <a:lumMod val="60000"/>
                    <a:lumOff val="40000"/>
                    <a:alpha val="80000"/>
                  </a:srgbClr>
                </a:solidFill>
                <a:effectLst/>
                <a:uLnTx/>
                <a:uFillTx/>
                <a:latin typeface="Calibri" panose="020F0502020204030204"/>
                <a:ea typeface="+mn-ea"/>
                <a:cs typeface="+mn-cs"/>
              </a:rPr>
              <a:t>Board of Directors Approval Not Required </a:t>
            </a: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 The Business Corporation Law changes expand the provision that separate approval by the board of directors is not required </a:t>
            </a:r>
            <a:r>
              <a:rPr kumimoji="0" lang="en-US" sz="1600" b="0" i="1" u="none" strike="noStrike" kern="1200" cap="none" spc="0" normalizeH="0" baseline="0" noProof="0" dirty="0">
                <a:ln>
                  <a:noFill/>
                </a:ln>
                <a:solidFill>
                  <a:srgbClr val="FFC000">
                    <a:lumMod val="40000"/>
                    <a:lumOff val="60000"/>
                    <a:alpha val="80000"/>
                  </a:srgbClr>
                </a:solidFill>
                <a:effectLst/>
                <a:uLnTx/>
                <a:uFillTx/>
                <a:latin typeface="Calibri" panose="020F0502020204030204"/>
                <a:ea typeface="+mn-ea"/>
                <a:cs typeface="+mn-cs"/>
              </a:rPr>
              <a:t>when there is unanimous agreement (or consent in record form) by the shareholders </a:t>
            </a: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to fundamental transactions requiring that a plan of asset transfer be proposed or approved by the board.</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C000">
                    <a:lumMod val="60000"/>
                    <a:lumOff val="40000"/>
                    <a:alpha val="80000"/>
                  </a:srgbClr>
                </a:solidFill>
                <a:effectLst/>
                <a:uLnTx/>
                <a:uFillTx/>
                <a:latin typeface="Calibri" panose="020F0502020204030204"/>
                <a:ea typeface="+mn-ea"/>
                <a:cs typeface="+mn-cs"/>
              </a:rPr>
              <a:t>New Avenue to Amend Articles </a:t>
            </a: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 The recent changes provide for a new avenue to amend a corporation’s articles of incorporation.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Proposals of amendments to the articles of incorporation may be submitted by the board of directors directly to the shareholders without first being adopted by the board of directors.</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C000">
                    <a:lumMod val="60000"/>
                    <a:lumOff val="40000"/>
                    <a:alpha val="80000"/>
                  </a:srgbClr>
                </a:solidFill>
                <a:effectLst/>
                <a:uLnTx/>
                <a:uFillTx/>
                <a:latin typeface="Calibri" panose="020F0502020204030204"/>
                <a:ea typeface="+mn-ea"/>
                <a:cs typeface="+mn-cs"/>
              </a:rPr>
              <a:t>Actions Initiated After Dissolution </a:t>
            </a: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 Upon the commencement of a late-filed action or proceeding against a dissolved corporation (an action filed more than two (2) years after the date of dissolution or the period of time otherwise specified by law, whichever is less</a:t>
            </a:r>
            <a:r>
              <a:rPr kumimoji="0" lang="en-US" sz="1600" b="0" i="1"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 any directors, officers or shareholders of the dissolved corporation (when the dissolution became effective), or of a successor entity</a:t>
            </a:r>
            <a:r>
              <a:rPr kumimoji="0" lang="en-US" sz="16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 (or any successor-in-interest to such individuals) may act on behalf of the corporation in connection with the action or proceeding that has been filed.</a:t>
            </a:r>
          </a:p>
        </p:txBody>
      </p:sp>
    </p:spTree>
    <p:extLst>
      <p:ext uri="{BB962C8B-B14F-4D97-AF65-F5344CB8AC3E}">
        <p14:creationId xmlns:p14="http://schemas.microsoft.com/office/powerpoint/2010/main" val="12020688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1600</TotalTime>
  <Words>11334</Words>
  <Application>Microsoft Office PowerPoint</Application>
  <PresentationFormat>Widescreen</PresentationFormat>
  <Paragraphs>728</Paragraphs>
  <Slides>125</Slides>
  <Notes>47</Notes>
  <HiddenSlides>0</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125</vt:i4>
      </vt:variant>
    </vt:vector>
  </HeadingPairs>
  <TitlesOfParts>
    <vt:vector size="154" baseType="lpstr">
      <vt:lpstr>Abadi Extra Light</vt:lpstr>
      <vt:lpstr>Aptos</vt:lpstr>
      <vt:lpstr>Aptos Display</vt:lpstr>
      <vt:lpstr>Arial</vt:lpstr>
      <vt:lpstr>Arial Narrow</vt:lpstr>
      <vt:lpstr>Arial Nova</vt:lpstr>
      <vt:lpstr>Bell MT</vt:lpstr>
      <vt:lpstr>Bernard MT Condensed</vt:lpstr>
      <vt:lpstr>Broadway</vt:lpstr>
      <vt:lpstr>Calibri</vt:lpstr>
      <vt:lpstr>Calibri Light</vt:lpstr>
      <vt:lpstr>Franklin Gothic Book</vt:lpstr>
      <vt:lpstr>Gill Sans MT</vt:lpstr>
      <vt:lpstr>High Tower Text</vt:lpstr>
      <vt:lpstr>Neue Haas Grotesk Text Pro</vt:lpstr>
      <vt:lpstr>Symbol</vt:lpstr>
      <vt:lpstr>Tahoma</vt:lpstr>
      <vt:lpstr>Times New Roman</vt:lpstr>
      <vt:lpstr>Tisa Offc Serif Pro</vt:lpstr>
      <vt:lpstr>Wingdings</vt:lpstr>
      <vt:lpstr>Office Theme</vt:lpstr>
      <vt:lpstr>1_Default Design</vt:lpstr>
      <vt:lpstr>present_yourself</vt:lpstr>
      <vt:lpstr>1_present_yourself</vt:lpstr>
      <vt:lpstr>3_Office Theme</vt:lpstr>
      <vt:lpstr>4_Office Theme</vt:lpstr>
      <vt:lpstr>11_Office Theme</vt:lpstr>
      <vt:lpstr>1_Office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Connelly vs. United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FTC Ruling in re:  Non-Competition Agreements  </vt:lpstr>
      <vt:lpstr>Basic Application of the Rule</vt:lpstr>
      <vt:lpstr>Basic Application of the Rule</vt:lpstr>
      <vt:lpstr>Ryan LLC v. FTC </vt:lpstr>
      <vt:lpstr>Ryan LLC v. FTC </vt:lpstr>
      <vt:lpstr>Basic Application of the Rule</vt:lpstr>
      <vt:lpstr>Retroactive Application – Except for Senior Employees</vt:lpstr>
      <vt:lpstr>Retroactive Application – Except for Senior Employees</vt:lpstr>
      <vt:lpstr>Retroactive Application – Except for Senior Employees</vt:lpstr>
      <vt:lpstr>Retroactive Application – Except for Senior Employees</vt:lpstr>
      <vt:lpstr>Retroactive Application – Except for Senior Employees</vt:lpstr>
      <vt:lpstr>Retroactive Application – Except for Senior Employees</vt:lpstr>
      <vt:lpstr>§910.3 Exception for Bona Fide Sale of a Business</vt:lpstr>
      <vt:lpstr>§910.3 Exception for Bona Fide Sale of a Business</vt:lpstr>
      <vt:lpstr>State Laws</vt:lpstr>
      <vt:lpstr>State Laws</vt:lpstr>
      <vt:lpstr>State Laws</vt:lpstr>
      <vt:lpstr>Pennsylvania Law</vt:lpstr>
      <vt:lpstr>Pennsylvania Law</vt:lpstr>
      <vt:lpstr>Pennsylvania Law</vt:lpstr>
      <vt:lpstr>Pennsylvania Law</vt:lpstr>
      <vt:lpstr>Employee Retention Tax Credit  (the “ERTC”) </vt:lpstr>
      <vt:lpstr> ERTC Enforcement </vt:lpstr>
      <vt:lpstr>Who Qualifies</vt:lpstr>
      <vt:lpstr> Calculation of the Credit </vt:lpstr>
      <vt:lpstr>PowerPoint Presentation</vt:lpstr>
      <vt:lpstr> Most ERC claims that IRS has reviewed have the potential for errors. IRS says that 10% to 20% of filings are clearly erroneous and between 60% and 70% show an unacceptable level of risk of error.   Only 10% to 20% are zero-risk or low-risk. IRS will begin to process refund claims in this third group, provided the taxpayer filed the 941-X before Sept. 14, 2023.   Later-filed claims will continue to be subject to the agency’s moratorium on processing until the agency announces otherwise.   Meanwhile, many legitimate ERTC filers are stuck waiting for their refunds with no recourse. Although IRS will have to pay interest when it eventually doles out the delayed refunds, that won’t help businesses that need the money now. </vt:lpstr>
      <vt:lpstr>Corporate Transparency Act (the “CTA”) </vt:lpstr>
      <vt:lpstr>PowerPoint Presentation</vt:lpstr>
      <vt:lpstr>Response</vt:lpstr>
      <vt:lpstr>Reasons for the Shortfall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CPAs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TedPerkinsTax News</vt:lpstr>
      <vt:lpstr>PowerPoint Presentation</vt:lpstr>
      <vt:lpstr>PowerPoint Presentation</vt:lpstr>
      <vt:lpstr>PowerPoint Presentation</vt:lpstr>
      <vt:lpstr>PowerPoint Presentation</vt:lpstr>
      <vt:lpstr>For more detailed information in regarding the FinCen and  Pennsylvania Reporting Requirements visit www.gibperkbusiness.com</vt:lpstr>
      <vt:lpstr>PowerPoint Presentation</vt:lpstr>
      <vt:lpstr>PowerPoint Presentation</vt:lpstr>
      <vt:lpstr>PowerPoint Presentation</vt:lpstr>
      <vt:lpstr>PowerPoint Presentation</vt:lpstr>
      <vt:lpstr>Common Law Business Judgement Rule</vt:lpstr>
      <vt:lpstr>PowerPoint Presentation</vt:lpstr>
      <vt:lpstr>PowerPoint Presentation</vt:lpstr>
      <vt:lpstr>PowerPoint Presentation</vt:lpstr>
      <vt:lpstr>PowerPoint Presentation</vt:lpstr>
      <vt:lpstr>Fundamental Changes of the Organization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TedPerkinsTax News</vt:lpstr>
      <vt:lpstr>PowerPoint Presentation</vt:lpstr>
      <vt:lpstr>PowerPoint Presentation</vt:lpstr>
      <vt:lpstr>Common Law Business Judgement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Changes of the 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Perkins JD, LLM, Tax (CPA)</dc:creator>
  <cp:lastModifiedBy>Edward Perkins JD, LLM, Tax (CPA)</cp:lastModifiedBy>
  <cp:revision>20</cp:revision>
  <cp:lastPrinted>2023-09-28T14:56:46Z</cp:lastPrinted>
  <dcterms:created xsi:type="dcterms:W3CDTF">2023-09-24T18:06:50Z</dcterms:created>
  <dcterms:modified xsi:type="dcterms:W3CDTF">2024-09-25T15:58:58Z</dcterms:modified>
</cp:coreProperties>
</file>